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notesSlides/notesSlide17.xml" ContentType="application/vnd.openxmlformats-officedocument.presentationml.notesSlide+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notesSlides/notesSlide19.xml" ContentType="application/vnd.openxmlformats-officedocument.presentationml.notesSlide+xml"/>
  <Override PartName="/ppt/tags/tag53.xml" ContentType="application/vnd.openxmlformats-officedocument.presentationml.tags+xml"/>
  <Override PartName="/ppt/notesSlides/notesSlide20.xml" ContentType="application/vnd.openxmlformats-officedocument.presentationml.notesSlide+xml"/>
  <Override PartName="/ppt/tags/tag54.xml" ContentType="application/vnd.openxmlformats-officedocument.presentationml.tags+xml"/>
  <Override PartName="/ppt/notesSlides/notesSlide21.xml" ContentType="application/vnd.openxmlformats-officedocument.presentationml.notesSlide+xml"/>
  <Override PartName="/ppt/tags/tag55.xml" ContentType="application/vnd.openxmlformats-officedocument.presentationml.tags+xml"/>
  <Override PartName="/ppt/notesSlides/notesSlide22.xml" ContentType="application/vnd.openxmlformats-officedocument.presentationml.notesSlide+xml"/>
  <Override PartName="/ppt/tags/tag56.xml" ContentType="application/vnd.openxmlformats-officedocument.presentationml.tags+xml"/>
  <Override PartName="/ppt/notesSlides/notesSlide23.xml" ContentType="application/vnd.openxmlformats-officedocument.presentationml.notesSlide+xml"/>
  <Override PartName="/ppt/tags/tag57.xml" ContentType="application/vnd.openxmlformats-officedocument.presentationml.tags+xml"/>
  <Override PartName="/ppt/notesSlides/notesSlide24.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5.xml" ContentType="application/vnd.openxmlformats-officedocument.presentationml.notesSlide+xml"/>
  <Override PartName="/ppt/tags/tag60.xml" ContentType="application/vnd.openxmlformats-officedocument.presentationml.tags+xml"/>
  <Override PartName="/ppt/notesSlides/notesSlide26.xml" ContentType="application/vnd.openxmlformats-officedocument.presentationml.notesSlide+xml"/>
  <Override PartName="/ppt/tags/tag61.xml" ContentType="application/vnd.openxmlformats-officedocument.presentationml.tags+xml"/>
  <Override PartName="/ppt/notesSlides/notesSlide2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8.xml" ContentType="application/vnd.openxmlformats-officedocument.presentationml.notesSlide+xml"/>
  <Override PartName="/ppt/tags/tag64.xml" ContentType="application/vnd.openxmlformats-officedocument.presentationml.tags+xml"/>
  <Override PartName="/ppt/notesSlides/notesSlide29.xml" ContentType="application/vnd.openxmlformats-officedocument.presentationml.notesSlide+xml"/>
  <Override PartName="/ppt/tags/tag65.xml" ContentType="application/vnd.openxmlformats-officedocument.presentationml.tags+xml"/>
  <Override PartName="/ppt/notesSlides/notesSlide3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31.xml" ContentType="application/vnd.openxmlformats-officedocument.presentationml.notesSlide+xml"/>
  <Override PartName="/ppt/tags/tag69.xml" ContentType="application/vnd.openxmlformats-officedocument.presentationml.tags+xml"/>
  <Override PartName="/ppt/notesSlides/notesSlide3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3.xml" ContentType="application/vnd.openxmlformats-officedocument.presentationml.notesSlide+xml"/>
  <Override PartName="/ppt/tags/tag72.xml" ContentType="application/vnd.openxmlformats-officedocument.presentationml.tags+xml"/>
  <Override PartName="/ppt/notesSlides/notesSlide34.xml" ContentType="application/vnd.openxmlformats-officedocument.presentationml.notesSlide+xml"/>
  <Override PartName="/ppt/tags/tag73.xml" ContentType="application/vnd.openxmlformats-officedocument.presentationml.tags+xml"/>
  <Override PartName="/ppt/notesSlides/notesSlide35.xml" ContentType="application/vnd.openxmlformats-officedocument.presentationml.notesSlide+xml"/>
  <Override PartName="/ppt/tags/tag74.xml" ContentType="application/vnd.openxmlformats-officedocument.presentationml.tags+xml"/>
  <Override PartName="/ppt/notesSlides/notesSlide36.xml" ContentType="application/vnd.openxmlformats-officedocument.presentationml.notesSlide+xml"/>
  <Override PartName="/ppt/tags/tag75.xml" ContentType="application/vnd.openxmlformats-officedocument.presentationml.tags+xml"/>
  <Override PartName="/ppt/notesSlides/notesSlide37.xml" ContentType="application/vnd.openxmlformats-officedocument.presentationml.notesSlide+xml"/>
  <Override PartName="/ppt/tags/tag76.xml" ContentType="application/vnd.openxmlformats-officedocument.presentationml.tags+xml"/>
  <Override PartName="/ppt/notesSlides/notesSlide38.xml" ContentType="application/vnd.openxmlformats-officedocument.presentationml.notesSlide+xml"/>
  <Override PartName="/ppt/tags/tag77.xml" ContentType="application/vnd.openxmlformats-officedocument.presentationml.tags+xml"/>
  <Override PartName="/ppt/notesSlides/notesSlide39.xml" ContentType="application/vnd.openxmlformats-officedocument.presentationml.notesSlide+xml"/>
  <Override PartName="/ppt/tags/tag78.xml" ContentType="application/vnd.openxmlformats-officedocument.presentationml.tags+xml"/>
  <Override PartName="/ppt/notesSlides/notesSlide40.xml" ContentType="application/vnd.openxmlformats-officedocument.presentationml.notesSlide+xml"/>
  <Override PartName="/ppt/tags/tag79.xml" ContentType="application/vnd.openxmlformats-officedocument.presentationml.tags+xml"/>
  <Override PartName="/ppt/notesSlides/notesSlide4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2.xml" ContentType="application/vnd.openxmlformats-officedocument.presentationml.notesSlide+xml"/>
  <Override PartName="/ppt/tags/tag82.xml" ContentType="application/vnd.openxmlformats-officedocument.presentationml.tags+xml"/>
  <Override PartName="/ppt/notesSlides/notesSlide43.xml" ContentType="application/vnd.openxmlformats-officedocument.presentationml.notesSlide+xml"/>
  <Override PartName="/ppt/tags/tag83.xml" ContentType="application/vnd.openxmlformats-officedocument.presentationml.tags+xml"/>
  <Override PartName="/ppt/notesSlides/notesSlide44.xml" ContentType="application/vnd.openxmlformats-officedocument.presentationml.notesSlide+xml"/>
  <Override PartName="/ppt/tags/tag84.xml" ContentType="application/vnd.openxmlformats-officedocument.presentationml.tags+xml"/>
  <Override PartName="/ppt/notesSlides/notesSlide4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4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47.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48.xml" ContentType="application/vnd.openxmlformats-officedocument.presentationml.notesSlide+xml"/>
  <Override PartName="/ppt/tags/tag91.xml" ContentType="application/vnd.openxmlformats-officedocument.presentationml.tags+xml"/>
  <Override PartName="/ppt/notesSlides/notesSlide49.xml" ContentType="application/vnd.openxmlformats-officedocument.presentationml.notesSlide+xml"/>
  <Override PartName="/ppt/tags/tag92.xml" ContentType="application/vnd.openxmlformats-officedocument.presentationml.tags+xml"/>
  <Override PartName="/ppt/notesSlides/notesSlide50.xml" ContentType="application/vnd.openxmlformats-officedocument.presentationml.notesSlide+xml"/>
  <Override PartName="/ppt/tags/tag93.xml" ContentType="application/vnd.openxmlformats-officedocument.presentationml.tags+xml"/>
  <Override PartName="/ppt/notesSlides/notesSlide51.xml" ContentType="application/vnd.openxmlformats-officedocument.presentationml.notesSlide+xml"/>
  <Override PartName="/ppt/tags/tag94.xml" ContentType="application/vnd.openxmlformats-officedocument.presentationml.tags+xml"/>
  <Override PartName="/ppt/notesSlides/notesSlide52.xml" ContentType="application/vnd.openxmlformats-officedocument.presentationml.notesSlide+xml"/>
  <Override PartName="/ppt/tags/tag95.xml" ContentType="application/vnd.openxmlformats-officedocument.presentationml.tags+xml"/>
  <Override PartName="/ppt/notesSlides/notesSlide53.xml" ContentType="application/vnd.openxmlformats-officedocument.presentationml.notesSlide+xml"/>
  <Override PartName="/ppt/tags/tag96.xml" ContentType="application/vnd.openxmlformats-officedocument.presentationml.tags+xml"/>
  <Override PartName="/ppt/notesSlides/notesSlide54.xml" ContentType="application/vnd.openxmlformats-officedocument.presentationml.notesSlide+xml"/>
  <Override PartName="/ppt/tags/tag9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8.xml" ContentType="application/vnd.openxmlformats-officedocument.presentationml.tags+xml"/>
  <Override PartName="/ppt/tags/tag99.xml" ContentType="application/vnd.openxmlformats-officedocument.presentationml.tags+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640" r:id="rId3"/>
    <p:sldId id="708" r:id="rId4"/>
    <p:sldId id="260" r:id="rId5"/>
    <p:sldId id="639" r:id="rId6"/>
    <p:sldId id="634" r:id="rId7"/>
    <p:sldId id="642" r:id="rId8"/>
    <p:sldId id="641" r:id="rId9"/>
    <p:sldId id="643" r:id="rId10"/>
    <p:sldId id="644" r:id="rId11"/>
    <p:sldId id="645" r:id="rId12"/>
    <p:sldId id="647" r:id="rId13"/>
    <p:sldId id="648" r:id="rId14"/>
    <p:sldId id="649" r:id="rId15"/>
    <p:sldId id="650" r:id="rId16"/>
    <p:sldId id="651" r:id="rId17"/>
    <p:sldId id="652" r:id="rId18"/>
    <p:sldId id="276" r:id="rId19"/>
    <p:sldId id="653" r:id="rId20"/>
    <p:sldId id="270" r:id="rId21"/>
    <p:sldId id="654" r:id="rId22"/>
    <p:sldId id="288" r:id="rId23"/>
    <p:sldId id="289" r:id="rId24"/>
    <p:sldId id="290" r:id="rId25"/>
    <p:sldId id="655" r:id="rId26"/>
    <p:sldId id="656" r:id="rId27"/>
    <p:sldId id="657" r:id="rId28"/>
    <p:sldId id="658" r:id="rId29"/>
    <p:sldId id="659" r:id="rId30"/>
    <p:sldId id="660" r:id="rId31"/>
    <p:sldId id="314" r:id="rId32"/>
    <p:sldId id="318" r:id="rId33"/>
    <p:sldId id="661" r:id="rId34"/>
    <p:sldId id="662" r:id="rId35"/>
    <p:sldId id="663" r:id="rId36"/>
    <p:sldId id="664" r:id="rId37"/>
    <p:sldId id="665" r:id="rId38"/>
    <p:sldId id="666" r:id="rId39"/>
    <p:sldId id="667" r:id="rId40"/>
    <p:sldId id="668" r:id="rId41"/>
    <p:sldId id="669" r:id="rId42"/>
    <p:sldId id="670" r:id="rId43"/>
    <p:sldId id="671" r:id="rId44"/>
    <p:sldId id="638" r:id="rId45"/>
    <p:sldId id="673" r:id="rId46"/>
    <p:sldId id="674" r:id="rId47"/>
    <p:sldId id="675" r:id="rId48"/>
    <p:sldId id="676" r:id="rId49"/>
    <p:sldId id="677" r:id="rId50"/>
    <p:sldId id="678" r:id="rId51"/>
    <p:sldId id="679" r:id="rId52"/>
    <p:sldId id="680" r:id="rId53"/>
    <p:sldId id="681" r:id="rId54"/>
    <p:sldId id="682" r:id="rId55"/>
    <p:sldId id="683" r:id="rId56"/>
    <p:sldId id="684" r:id="rId57"/>
    <p:sldId id="685" r:id="rId58"/>
    <p:sldId id="686" r:id="rId59"/>
    <p:sldId id="687" r:id="rId60"/>
    <p:sldId id="688" r:id="rId61"/>
    <p:sldId id="689" r:id="rId62"/>
    <p:sldId id="690" r:id="rId63"/>
    <p:sldId id="691" r:id="rId64"/>
    <p:sldId id="692" r:id="rId65"/>
    <p:sldId id="693" r:id="rId66"/>
    <p:sldId id="694" r:id="rId67"/>
    <p:sldId id="695" r:id="rId68"/>
    <p:sldId id="697" r:id="rId69"/>
    <p:sldId id="696" r:id="rId70"/>
    <p:sldId id="698" r:id="rId71"/>
    <p:sldId id="699" r:id="rId72"/>
    <p:sldId id="347" r:id="rId73"/>
    <p:sldId id="700" r:id="rId74"/>
    <p:sldId id="701" r:id="rId75"/>
    <p:sldId id="702" r:id="rId76"/>
    <p:sldId id="703" r:id="rId77"/>
    <p:sldId id="704" r:id="rId78"/>
    <p:sldId id="672" r:id="rId79"/>
    <p:sldId id="707" r:id="rId80"/>
    <p:sldId id="705" r:id="rId81"/>
    <p:sldId id="706" r:id="rId82"/>
    <p:sldId id="307" r:id="rId83"/>
    <p:sldId id="349" r:id="rId84"/>
    <p:sldId id="636" r:id="rId85"/>
  </p:sldIdLst>
  <p:sldSz cx="12192000" cy="6858000"/>
  <p:notesSz cx="7315200" cy="9601200"/>
  <p:custDataLst>
    <p:tags r:id="rId87"/>
  </p:custData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w, More Than Ever:  The Ethical Practice of Rehabilitation Professional Self Care" id="{C89A9D0C-486A-4D76-A42F-7B8645640674}">
          <p14:sldIdLst>
            <p14:sldId id="256"/>
            <p14:sldId id="640"/>
            <p14:sldId id="708"/>
            <p14:sldId id="260"/>
            <p14:sldId id="639"/>
            <p14:sldId id="634"/>
            <p14:sldId id="642"/>
            <p14:sldId id="641"/>
            <p14:sldId id="643"/>
            <p14:sldId id="644"/>
            <p14:sldId id="645"/>
            <p14:sldId id="647"/>
            <p14:sldId id="648"/>
            <p14:sldId id="649"/>
            <p14:sldId id="650"/>
            <p14:sldId id="651"/>
            <p14:sldId id="652"/>
            <p14:sldId id="276"/>
            <p14:sldId id="653"/>
            <p14:sldId id="270"/>
            <p14:sldId id="654"/>
            <p14:sldId id="288"/>
            <p14:sldId id="289"/>
            <p14:sldId id="290"/>
            <p14:sldId id="655"/>
            <p14:sldId id="656"/>
            <p14:sldId id="657"/>
            <p14:sldId id="658"/>
            <p14:sldId id="659"/>
            <p14:sldId id="660"/>
            <p14:sldId id="314"/>
            <p14:sldId id="318"/>
            <p14:sldId id="661"/>
            <p14:sldId id="662"/>
            <p14:sldId id="663"/>
            <p14:sldId id="664"/>
            <p14:sldId id="665"/>
            <p14:sldId id="666"/>
            <p14:sldId id="667"/>
            <p14:sldId id="668"/>
            <p14:sldId id="669"/>
            <p14:sldId id="670"/>
            <p14:sldId id="671"/>
            <p14:sldId id="638"/>
            <p14:sldId id="673"/>
            <p14:sldId id="674"/>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7"/>
            <p14:sldId id="696"/>
            <p14:sldId id="698"/>
            <p14:sldId id="699"/>
            <p14:sldId id="347"/>
            <p14:sldId id="700"/>
            <p14:sldId id="701"/>
            <p14:sldId id="702"/>
            <p14:sldId id="703"/>
            <p14:sldId id="704"/>
            <p14:sldId id="672"/>
            <p14:sldId id="707"/>
            <p14:sldId id="705"/>
            <p14:sldId id="706"/>
            <p14:sldId id="307"/>
            <p14:sldId id="349"/>
            <p14:sldId id="6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380"/>
    <a:srgbClr val="063254"/>
    <a:srgbClr val="004065"/>
    <a:srgbClr val="010504"/>
    <a:srgbClr val="002A42"/>
    <a:srgbClr val="FFF8E5"/>
    <a:srgbClr val="FFFFFF"/>
    <a:srgbClr val="2F6DC2"/>
    <a:srgbClr val="4081D1"/>
    <a:srgbClr val="082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3" autoAdjust="0"/>
    <p:restoredTop sz="83168" autoAdjust="0"/>
  </p:normalViewPr>
  <p:slideViewPr>
    <p:cSldViewPr snapToGrid="0">
      <p:cViewPr varScale="1">
        <p:scale>
          <a:sx n="57" d="100"/>
          <a:sy n="57" d="100"/>
        </p:scale>
        <p:origin x="78" y="390"/>
      </p:cViewPr>
      <p:guideLst/>
    </p:cSldViewPr>
  </p:slideViewPr>
  <p:outlineViewPr>
    <p:cViewPr>
      <p:scale>
        <a:sx n="33" d="100"/>
        <a:sy n="33" d="100"/>
      </p:scale>
      <p:origin x="0" y="-14436"/>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2BE5D6-0CB0-419E-A1B3-47F525B0288A}" type="doc">
      <dgm:prSet loTypeId="urn:microsoft.com/office/officeart/2018/2/layout/IconLabelList" loCatId="icon" qsTypeId="urn:microsoft.com/office/officeart/2005/8/quickstyle/simple1" qsCatId="simple" csTypeId="urn:microsoft.com/office/officeart/2005/8/colors/colorful2" csCatId="colorful" phldr="1"/>
      <dgm:spPr/>
      <dgm:t>
        <a:bodyPr/>
        <a:lstStyle/>
        <a:p>
          <a:endParaRPr lang="en-US"/>
        </a:p>
      </dgm:t>
    </dgm:pt>
    <dgm:pt modelId="{0C67E692-B22D-42DE-ACCD-AB67F8EAAF7E}">
      <dgm:prSet custT="1"/>
      <dgm:spPr/>
      <dgm:t>
        <a:bodyPr/>
        <a:lstStyle/>
        <a:p>
          <a:pPr>
            <a:lnSpc>
              <a:spcPct val="100000"/>
            </a:lnSpc>
          </a:pPr>
          <a:r>
            <a:rPr lang="en-US" sz="1800" b="1" dirty="0"/>
            <a:t>Physical</a:t>
          </a:r>
          <a:endParaRPr lang="en-US" sz="1800" dirty="0"/>
        </a:p>
      </dgm:t>
      <dgm:extLst>
        <a:ext uri="{E40237B7-FDA0-4F09-8148-C483321AD2D9}">
          <dgm14:cNvPr xmlns:dgm14="http://schemas.microsoft.com/office/drawing/2010/diagram" id="0" name="" descr="Physical&#10;"/>
        </a:ext>
      </dgm:extLst>
    </dgm:pt>
    <dgm:pt modelId="{C596149D-EB55-430D-BF47-B6398F96B622}" type="parTrans" cxnId="{BC0FE72C-01FD-414B-A969-9BE504429FFF}">
      <dgm:prSet/>
      <dgm:spPr/>
      <dgm:t>
        <a:bodyPr/>
        <a:lstStyle/>
        <a:p>
          <a:endParaRPr lang="en-US"/>
        </a:p>
      </dgm:t>
    </dgm:pt>
    <dgm:pt modelId="{CB8AC731-B293-4207-BCA8-1D6A3D099048}" type="sibTrans" cxnId="{BC0FE72C-01FD-414B-A969-9BE504429FFF}">
      <dgm:prSet/>
      <dgm:spPr/>
      <dgm:t>
        <a:bodyPr/>
        <a:lstStyle/>
        <a:p>
          <a:endParaRPr lang="en-US"/>
        </a:p>
      </dgm:t>
    </dgm:pt>
    <dgm:pt modelId="{545CC5F7-002C-4CC7-BC7F-09DDC467B950}">
      <dgm:prSet custT="1"/>
      <dgm:spPr/>
      <dgm:t>
        <a:bodyPr/>
        <a:lstStyle/>
        <a:p>
          <a:pPr>
            <a:lnSpc>
              <a:spcPct val="100000"/>
            </a:lnSpc>
          </a:pPr>
          <a:r>
            <a:rPr lang="en-US" sz="1800" b="1" dirty="0"/>
            <a:t>Psychological</a:t>
          </a:r>
          <a:endParaRPr lang="en-US" sz="1800" dirty="0"/>
        </a:p>
      </dgm:t>
      <dgm:extLst>
        <a:ext uri="{E40237B7-FDA0-4F09-8148-C483321AD2D9}">
          <dgm14:cNvPr xmlns:dgm14="http://schemas.microsoft.com/office/drawing/2010/diagram" id="0" name="" descr="Psychological&#10;"/>
        </a:ext>
      </dgm:extLst>
    </dgm:pt>
    <dgm:pt modelId="{BD17A5BF-D0FB-4268-8213-9AB3C947DB65}" type="parTrans" cxnId="{5B3A6D24-0A6B-48C0-B1A1-4C2842E8C5B0}">
      <dgm:prSet/>
      <dgm:spPr/>
      <dgm:t>
        <a:bodyPr/>
        <a:lstStyle/>
        <a:p>
          <a:endParaRPr lang="en-US"/>
        </a:p>
      </dgm:t>
    </dgm:pt>
    <dgm:pt modelId="{69D237A5-7A1E-4502-B457-5371CFD2A2D5}" type="sibTrans" cxnId="{5B3A6D24-0A6B-48C0-B1A1-4C2842E8C5B0}">
      <dgm:prSet/>
      <dgm:spPr/>
      <dgm:t>
        <a:bodyPr/>
        <a:lstStyle/>
        <a:p>
          <a:endParaRPr lang="en-US"/>
        </a:p>
      </dgm:t>
    </dgm:pt>
    <dgm:pt modelId="{24C073FC-9171-4BF0-B9AD-0D7ACCF73A37}">
      <dgm:prSet custT="1"/>
      <dgm:spPr/>
      <dgm:t>
        <a:bodyPr/>
        <a:lstStyle/>
        <a:p>
          <a:pPr>
            <a:lnSpc>
              <a:spcPct val="100000"/>
            </a:lnSpc>
          </a:pPr>
          <a:r>
            <a:rPr lang="en-US" sz="1800" b="1" dirty="0"/>
            <a:t>Emotional</a:t>
          </a:r>
          <a:endParaRPr lang="en-US" sz="1800" dirty="0"/>
        </a:p>
      </dgm:t>
      <dgm:extLst>
        <a:ext uri="{E40237B7-FDA0-4F09-8148-C483321AD2D9}">
          <dgm14:cNvPr xmlns:dgm14="http://schemas.microsoft.com/office/drawing/2010/diagram" id="0" name="" descr="Emotional&#10;"/>
        </a:ext>
      </dgm:extLst>
    </dgm:pt>
    <dgm:pt modelId="{560964FE-409D-4D66-8E77-493E1CF142AB}" type="parTrans" cxnId="{233442BF-9B28-4412-94C7-EC3306FD71A7}">
      <dgm:prSet/>
      <dgm:spPr/>
      <dgm:t>
        <a:bodyPr/>
        <a:lstStyle/>
        <a:p>
          <a:endParaRPr lang="en-US"/>
        </a:p>
      </dgm:t>
    </dgm:pt>
    <dgm:pt modelId="{4D66FF2D-6558-4080-AEA2-96B5A24B3047}" type="sibTrans" cxnId="{233442BF-9B28-4412-94C7-EC3306FD71A7}">
      <dgm:prSet/>
      <dgm:spPr/>
      <dgm:t>
        <a:bodyPr/>
        <a:lstStyle/>
        <a:p>
          <a:endParaRPr lang="en-US"/>
        </a:p>
      </dgm:t>
    </dgm:pt>
    <dgm:pt modelId="{1A716475-41B5-441F-B984-E1AB6C2EAB9B}">
      <dgm:prSet custT="1"/>
      <dgm:spPr/>
      <dgm:t>
        <a:bodyPr/>
        <a:lstStyle/>
        <a:p>
          <a:pPr>
            <a:lnSpc>
              <a:spcPct val="100000"/>
            </a:lnSpc>
          </a:pPr>
          <a:r>
            <a:rPr lang="en-US" sz="1800" b="1" dirty="0"/>
            <a:t>Spiritual</a:t>
          </a:r>
          <a:endParaRPr lang="en-US" sz="1800" dirty="0"/>
        </a:p>
      </dgm:t>
      <dgm:extLst>
        <a:ext uri="{E40237B7-FDA0-4F09-8148-C483321AD2D9}">
          <dgm14:cNvPr xmlns:dgm14="http://schemas.microsoft.com/office/drawing/2010/diagram" id="0" name="" descr="Spiritual&#10;"/>
        </a:ext>
      </dgm:extLst>
    </dgm:pt>
    <dgm:pt modelId="{092210CD-4B73-46B3-BDB3-E82F6ED37B31}" type="parTrans" cxnId="{9E22283E-BB4E-4556-88A7-C0EA1792CE8F}">
      <dgm:prSet/>
      <dgm:spPr/>
      <dgm:t>
        <a:bodyPr/>
        <a:lstStyle/>
        <a:p>
          <a:endParaRPr lang="en-US"/>
        </a:p>
      </dgm:t>
    </dgm:pt>
    <dgm:pt modelId="{F8FABBFA-2021-4C8C-8D61-9646CAE5F495}" type="sibTrans" cxnId="{9E22283E-BB4E-4556-88A7-C0EA1792CE8F}">
      <dgm:prSet/>
      <dgm:spPr/>
      <dgm:t>
        <a:bodyPr/>
        <a:lstStyle/>
        <a:p>
          <a:endParaRPr lang="en-US"/>
        </a:p>
      </dgm:t>
    </dgm:pt>
    <dgm:pt modelId="{A15399A8-000B-4AAE-BE1B-380818B6AE85}">
      <dgm:prSet custT="1"/>
      <dgm:spPr/>
      <dgm:t>
        <a:bodyPr/>
        <a:lstStyle/>
        <a:p>
          <a:pPr>
            <a:lnSpc>
              <a:spcPct val="100000"/>
            </a:lnSpc>
          </a:pPr>
          <a:r>
            <a:rPr lang="en-US" sz="1800" b="1" dirty="0"/>
            <a:t>Relationship</a:t>
          </a:r>
          <a:endParaRPr lang="en-US" sz="1800" dirty="0"/>
        </a:p>
      </dgm:t>
      <dgm:extLst>
        <a:ext uri="{E40237B7-FDA0-4F09-8148-C483321AD2D9}">
          <dgm14:cNvPr xmlns:dgm14="http://schemas.microsoft.com/office/drawing/2010/diagram" id="0" name="" descr="Relationship&#10;"/>
        </a:ext>
      </dgm:extLst>
    </dgm:pt>
    <dgm:pt modelId="{2577F21A-80D5-418D-B863-D807187EAEE8}" type="parTrans" cxnId="{C7DD8255-A33D-4B66-86CA-E801BDE38E5A}">
      <dgm:prSet/>
      <dgm:spPr/>
      <dgm:t>
        <a:bodyPr/>
        <a:lstStyle/>
        <a:p>
          <a:endParaRPr lang="en-US"/>
        </a:p>
      </dgm:t>
    </dgm:pt>
    <dgm:pt modelId="{07BCB1F7-404B-4FFC-97FB-FE25E74449D4}" type="sibTrans" cxnId="{C7DD8255-A33D-4B66-86CA-E801BDE38E5A}">
      <dgm:prSet/>
      <dgm:spPr/>
      <dgm:t>
        <a:bodyPr/>
        <a:lstStyle/>
        <a:p>
          <a:endParaRPr lang="en-US"/>
        </a:p>
      </dgm:t>
    </dgm:pt>
    <dgm:pt modelId="{5B0CC7C5-5CBC-49B1-B751-FCDFD4EFC242}">
      <dgm:prSet custT="1"/>
      <dgm:spPr/>
      <dgm:t>
        <a:bodyPr/>
        <a:lstStyle/>
        <a:p>
          <a:pPr>
            <a:lnSpc>
              <a:spcPct val="100000"/>
            </a:lnSpc>
          </a:pPr>
          <a:r>
            <a:rPr lang="en-US" sz="1800" b="1" dirty="0"/>
            <a:t>Workplace/Professional</a:t>
          </a:r>
          <a:endParaRPr lang="en-US" sz="1800" dirty="0"/>
        </a:p>
      </dgm:t>
      <dgm:extLst>
        <a:ext uri="{E40237B7-FDA0-4F09-8148-C483321AD2D9}">
          <dgm14:cNvPr xmlns:dgm14="http://schemas.microsoft.com/office/drawing/2010/diagram" id="0" name="" descr="Workplace/Professional&#10;"/>
        </a:ext>
      </dgm:extLst>
    </dgm:pt>
    <dgm:pt modelId="{CF55C307-C33C-4977-BCEF-1C3BA71C1F08}" type="parTrans" cxnId="{648E05C8-ED96-4257-B54F-86BB87D6A25B}">
      <dgm:prSet/>
      <dgm:spPr/>
      <dgm:t>
        <a:bodyPr/>
        <a:lstStyle/>
        <a:p>
          <a:endParaRPr lang="en-US"/>
        </a:p>
      </dgm:t>
    </dgm:pt>
    <dgm:pt modelId="{5C656C73-F599-430B-AF86-F02F1356CB2F}" type="sibTrans" cxnId="{648E05C8-ED96-4257-B54F-86BB87D6A25B}">
      <dgm:prSet/>
      <dgm:spPr/>
      <dgm:t>
        <a:bodyPr/>
        <a:lstStyle/>
        <a:p>
          <a:endParaRPr lang="en-US"/>
        </a:p>
      </dgm:t>
    </dgm:pt>
    <dgm:pt modelId="{055AC48D-371E-4B70-BA16-E6B854B795AD}">
      <dgm:prSet custT="1"/>
      <dgm:spPr/>
      <dgm:t>
        <a:bodyPr/>
        <a:lstStyle/>
        <a:p>
          <a:pPr>
            <a:lnSpc>
              <a:spcPct val="100000"/>
            </a:lnSpc>
          </a:pPr>
          <a:r>
            <a:rPr lang="en-US" sz="1800" b="1" dirty="0"/>
            <a:t>Overall Balance</a:t>
          </a:r>
          <a:endParaRPr lang="en-US" sz="1800" dirty="0"/>
        </a:p>
      </dgm:t>
      <dgm:extLst>
        <a:ext uri="{E40237B7-FDA0-4F09-8148-C483321AD2D9}">
          <dgm14:cNvPr xmlns:dgm14="http://schemas.microsoft.com/office/drawing/2010/diagram" id="0" name="" descr="Overall Balance&#10;"/>
        </a:ext>
      </dgm:extLst>
    </dgm:pt>
    <dgm:pt modelId="{382E4FC9-E075-49C7-A493-BA55C64E6AC3}" type="parTrans" cxnId="{3C194F29-3CDC-4BAF-B39F-ADF464245486}">
      <dgm:prSet/>
      <dgm:spPr/>
      <dgm:t>
        <a:bodyPr/>
        <a:lstStyle/>
        <a:p>
          <a:endParaRPr lang="en-US"/>
        </a:p>
      </dgm:t>
    </dgm:pt>
    <dgm:pt modelId="{01C263C4-B3C0-40AB-8E99-39989BDCF910}" type="sibTrans" cxnId="{3C194F29-3CDC-4BAF-B39F-ADF464245486}">
      <dgm:prSet/>
      <dgm:spPr/>
      <dgm:t>
        <a:bodyPr/>
        <a:lstStyle/>
        <a:p>
          <a:endParaRPr lang="en-US"/>
        </a:p>
      </dgm:t>
    </dgm:pt>
    <dgm:pt modelId="{69567810-60C3-4074-B821-30235781D5DA}" type="pres">
      <dgm:prSet presAssocID="{142BE5D6-0CB0-419E-A1B3-47F525B0288A}" presName="root" presStyleCnt="0">
        <dgm:presLayoutVars>
          <dgm:dir/>
          <dgm:resizeHandles val="exact"/>
        </dgm:presLayoutVars>
      </dgm:prSet>
      <dgm:spPr/>
    </dgm:pt>
    <dgm:pt modelId="{D7E864B0-70D6-473D-A250-64DF8B668383}" type="pres">
      <dgm:prSet presAssocID="{0C67E692-B22D-42DE-ACCD-AB67F8EAAF7E}" presName="compNode" presStyleCnt="0"/>
      <dgm:spPr/>
    </dgm:pt>
    <dgm:pt modelId="{36A5929D-46B3-4463-B5BF-9E2F015CDBD3}" type="pres">
      <dgm:prSet presAssocID="{0C67E692-B22D-42DE-ACCD-AB67F8EAAF7E}" presName="iconRect" presStyleLbl="node1" presStyleIdx="0" presStyleCnt="7"/>
      <dgm:spPr>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E407028-F26D-4661-8650-314E32830191}" type="pres">
      <dgm:prSet presAssocID="{0C67E692-B22D-42DE-ACCD-AB67F8EAAF7E}" presName="spaceRect" presStyleCnt="0"/>
      <dgm:spPr/>
    </dgm:pt>
    <dgm:pt modelId="{5625E906-6F06-42E0-BE14-DFE8CBE76209}" type="pres">
      <dgm:prSet presAssocID="{0C67E692-B22D-42DE-ACCD-AB67F8EAAF7E}" presName="textRect" presStyleLbl="revTx" presStyleIdx="0" presStyleCnt="7">
        <dgm:presLayoutVars>
          <dgm:chMax val="1"/>
          <dgm:chPref val="1"/>
        </dgm:presLayoutVars>
      </dgm:prSet>
      <dgm:spPr/>
    </dgm:pt>
    <dgm:pt modelId="{6F4C328F-4641-40B9-9481-33681C9622C1}" type="pres">
      <dgm:prSet presAssocID="{CB8AC731-B293-4207-BCA8-1D6A3D099048}" presName="sibTrans" presStyleCnt="0"/>
      <dgm:spPr/>
    </dgm:pt>
    <dgm:pt modelId="{C5751405-784F-4411-96D3-A778EBA45266}" type="pres">
      <dgm:prSet presAssocID="{545CC5F7-002C-4CC7-BC7F-09DDC467B950}" presName="compNode" presStyleCnt="0"/>
      <dgm:spPr/>
    </dgm:pt>
    <dgm:pt modelId="{5C2D8BAD-911D-440D-811B-965AFB0C21D0}" type="pres">
      <dgm:prSet presAssocID="{545CC5F7-002C-4CC7-BC7F-09DDC467B950}" presName="iconRect" presStyleLbl="node1" presStyleIdx="1" presStyleCnt="7"/>
      <dgm:spPr>
        <a:blipFill>
          <a:blip xmlns:r="http://schemas.openxmlformats.org/officeDocument/2006/relationships"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7EDA9ED-D3BF-4122-A3AB-6F39EA501DDB}" type="pres">
      <dgm:prSet presAssocID="{545CC5F7-002C-4CC7-BC7F-09DDC467B950}" presName="spaceRect" presStyleCnt="0"/>
      <dgm:spPr/>
    </dgm:pt>
    <dgm:pt modelId="{68DC5DE4-D889-45DD-B3EA-984C1DFAD917}" type="pres">
      <dgm:prSet presAssocID="{545CC5F7-002C-4CC7-BC7F-09DDC467B950}" presName="textRect" presStyleLbl="revTx" presStyleIdx="1" presStyleCnt="7">
        <dgm:presLayoutVars>
          <dgm:chMax val="1"/>
          <dgm:chPref val="1"/>
        </dgm:presLayoutVars>
      </dgm:prSet>
      <dgm:spPr/>
    </dgm:pt>
    <dgm:pt modelId="{43187050-C936-40AA-A25F-94D2C76F71F6}" type="pres">
      <dgm:prSet presAssocID="{69D237A5-7A1E-4502-B457-5371CFD2A2D5}" presName="sibTrans" presStyleCnt="0"/>
      <dgm:spPr/>
    </dgm:pt>
    <dgm:pt modelId="{94C0F280-E9F4-4E77-BDC7-62AA64E13B38}" type="pres">
      <dgm:prSet presAssocID="{24C073FC-9171-4BF0-B9AD-0D7ACCF73A37}" presName="compNode" presStyleCnt="0"/>
      <dgm:spPr/>
    </dgm:pt>
    <dgm:pt modelId="{06FF295F-6075-4123-A9BB-E72E9286B0C5}" type="pres">
      <dgm:prSet presAssocID="{24C073FC-9171-4BF0-B9AD-0D7ACCF73A37}" presName="iconRect" presStyleLbl="node1" presStyleIdx="2" presStyleCnt="7"/>
      <dgm:spPr>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895E7CF-43FB-4955-BE05-ECB4A04F4955}" type="pres">
      <dgm:prSet presAssocID="{24C073FC-9171-4BF0-B9AD-0D7ACCF73A37}" presName="spaceRect" presStyleCnt="0"/>
      <dgm:spPr/>
    </dgm:pt>
    <dgm:pt modelId="{F1866152-DB0A-4E1E-A709-8D34E029DCA6}" type="pres">
      <dgm:prSet presAssocID="{24C073FC-9171-4BF0-B9AD-0D7ACCF73A37}" presName="textRect" presStyleLbl="revTx" presStyleIdx="2" presStyleCnt="7">
        <dgm:presLayoutVars>
          <dgm:chMax val="1"/>
          <dgm:chPref val="1"/>
        </dgm:presLayoutVars>
      </dgm:prSet>
      <dgm:spPr/>
    </dgm:pt>
    <dgm:pt modelId="{F96F7436-259F-4A94-B4FC-CB018B53E405}" type="pres">
      <dgm:prSet presAssocID="{4D66FF2D-6558-4080-AEA2-96B5A24B3047}" presName="sibTrans" presStyleCnt="0"/>
      <dgm:spPr/>
    </dgm:pt>
    <dgm:pt modelId="{D4D89C04-FCCE-4391-A771-D7ABBFCF46C8}" type="pres">
      <dgm:prSet presAssocID="{1A716475-41B5-441F-B984-E1AB6C2EAB9B}" presName="compNode" presStyleCnt="0"/>
      <dgm:spPr/>
    </dgm:pt>
    <dgm:pt modelId="{00B29C90-DCF4-4FF3-9B8E-301E5743D4D0}" type="pres">
      <dgm:prSet presAssocID="{1A716475-41B5-441F-B984-E1AB6C2EAB9B}" presName="iconRect" presStyleLbl="node1" presStyleIdx="3" presStyleCnt="7"/>
      <dgm:spPr>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C0392C1-A0DF-4E25-8B8C-72A2B20A3048}" type="pres">
      <dgm:prSet presAssocID="{1A716475-41B5-441F-B984-E1AB6C2EAB9B}" presName="spaceRect" presStyleCnt="0"/>
      <dgm:spPr/>
    </dgm:pt>
    <dgm:pt modelId="{8CC3B59B-1A8E-4AC7-BF09-B8CCA49ED47A}" type="pres">
      <dgm:prSet presAssocID="{1A716475-41B5-441F-B984-E1AB6C2EAB9B}" presName="textRect" presStyleLbl="revTx" presStyleIdx="3" presStyleCnt="7">
        <dgm:presLayoutVars>
          <dgm:chMax val="1"/>
          <dgm:chPref val="1"/>
        </dgm:presLayoutVars>
      </dgm:prSet>
      <dgm:spPr/>
    </dgm:pt>
    <dgm:pt modelId="{6C0A0E9D-012E-45BC-B34D-1C4D61A45D5D}" type="pres">
      <dgm:prSet presAssocID="{F8FABBFA-2021-4C8C-8D61-9646CAE5F495}" presName="sibTrans" presStyleCnt="0"/>
      <dgm:spPr/>
    </dgm:pt>
    <dgm:pt modelId="{0CE2B439-DDCA-4621-BC75-EABC3AAB7617}" type="pres">
      <dgm:prSet presAssocID="{A15399A8-000B-4AAE-BE1B-380818B6AE85}" presName="compNode" presStyleCnt="0"/>
      <dgm:spPr/>
    </dgm:pt>
    <dgm:pt modelId="{91EDE351-5967-4E0E-B975-19B499072294}" type="pres">
      <dgm:prSet presAssocID="{A15399A8-000B-4AAE-BE1B-380818B6AE85}" presName="iconRect" presStyleLbl="node1" presStyleIdx="4" presStyleCnt="7"/>
      <dgm:spPr>
        <a:blipFill>
          <a:blip xmlns:r="http://schemas.openxmlformats.org/officeDocument/2006/relationships"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7198FC6-A09E-4C72-8C3C-25B95FB90A20}" type="pres">
      <dgm:prSet presAssocID="{A15399A8-000B-4AAE-BE1B-380818B6AE85}" presName="spaceRect" presStyleCnt="0"/>
      <dgm:spPr/>
    </dgm:pt>
    <dgm:pt modelId="{DF9C3E70-12CC-4208-AC4B-06D3773C59FE}" type="pres">
      <dgm:prSet presAssocID="{A15399A8-000B-4AAE-BE1B-380818B6AE85}" presName="textRect" presStyleLbl="revTx" presStyleIdx="4" presStyleCnt="7">
        <dgm:presLayoutVars>
          <dgm:chMax val="1"/>
          <dgm:chPref val="1"/>
        </dgm:presLayoutVars>
      </dgm:prSet>
      <dgm:spPr/>
    </dgm:pt>
    <dgm:pt modelId="{1D9BE577-5C5E-4108-83B6-161CF147AC2B}" type="pres">
      <dgm:prSet presAssocID="{07BCB1F7-404B-4FFC-97FB-FE25E74449D4}" presName="sibTrans" presStyleCnt="0"/>
      <dgm:spPr/>
    </dgm:pt>
    <dgm:pt modelId="{11B3675D-B580-473F-BE69-F361D18C8246}" type="pres">
      <dgm:prSet presAssocID="{5B0CC7C5-5CBC-49B1-B751-FCDFD4EFC242}" presName="compNode" presStyleCnt="0"/>
      <dgm:spPr/>
    </dgm:pt>
    <dgm:pt modelId="{4C8BE3D9-1B77-4624-8ECB-B07C98371C13}" type="pres">
      <dgm:prSet presAssocID="{5B0CC7C5-5CBC-49B1-B751-FCDFD4EFC242}" presName="iconRect" presStyleLbl="node1" presStyleIdx="5" presStyleCnt="7"/>
      <dgm:spPr>
        <a:blipFill>
          <a:blip xmlns:r="http://schemas.openxmlformats.org/officeDocument/2006/relationships" r:embed="rId1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EB90418-DF1C-4AC7-A4BD-C041B0A5203E}" type="pres">
      <dgm:prSet presAssocID="{5B0CC7C5-5CBC-49B1-B751-FCDFD4EFC242}" presName="spaceRect" presStyleCnt="0"/>
      <dgm:spPr/>
    </dgm:pt>
    <dgm:pt modelId="{BF14F4A3-55CD-46F4-8FE5-8A9208BAE025}" type="pres">
      <dgm:prSet presAssocID="{5B0CC7C5-5CBC-49B1-B751-FCDFD4EFC242}" presName="textRect" presStyleLbl="revTx" presStyleIdx="5" presStyleCnt="7" custScaleX="70570">
        <dgm:presLayoutVars>
          <dgm:chMax val="1"/>
          <dgm:chPref val="1"/>
        </dgm:presLayoutVars>
      </dgm:prSet>
      <dgm:spPr/>
    </dgm:pt>
    <dgm:pt modelId="{6FB5F3EB-4CB5-4E9D-9008-EAF39E301CE4}" type="pres">
      <dgm:prSet presAssocID="{5C656C73-F599-430B-AF86-F02F1356CB2F}" presName="sibTrans" presStyleCnt="0"/>
      <dgm:spPr/>
    </dgm:pt>
    <dgm:pt modelId="{72D0B9D5-C804-4EE7-ABAE-3BE3E0D67A44}" type="pres">
      <dgm:prSet presAssocID="{055AC48D-371E-4B70-BA16-E6B854B795AD}" presName="compNode" presStyleCnt="0"/>
      <dgm:spPr/>
    </dgm:pt>
    <dgm:pt modelId="{28A3E0D1-097E-4CAF-AAA1-C4AB911C26E9}" type="pres">
      <dgm:prSet presAssocID="{055AC48D-371E-4B70-BA16-E6B854B795AD}" presName="iconRect" presStyleLbl="node1" presStyleIdx="6" presStyleCnt="7"/>
      <dgm:spPr>
        <a:blipFill>
          <a:blip xmlns:r="http://schemas.openxmlformats.org/officeDocument/2006/relationships" r:embed="rId1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E250802-3068-46D5-BCC8-AA6D1CF01B39}" type="pres">
      <dgm:prSet presAssocID="{055AC48D-371E-4B70-BA16-E6B854B795AD}" presName="spaceRect" presStyleCnt="0"/>
      <dgm:spPr/>
    </dgm:pt>
    <dgm:pt modelId="{223C5E67-0D87-4D27-91B3-BCD480FA3691}" type="pres">
      <dgm:prSet presAssocID="{055AC48D-371E-4B70-BA16-E6B854B795AD}" presName="textRect" presStyleLbl="revTx" presStyleIdx="6" presStyleCnt="7">
        <dgm:presLayoutVars>
          <dgm:chMax val="1"/>
          <dgm:chPref val="1"/>
        </dgm:presLayoutVars>
      </dgm:prSet>
      <dgm:spPr/>
    </dgm:pt>
  </dgm:ptLst>
  <dgm:cxnLst>
    <dgm:cxn modelId="{F170EC22-6680-4711-A678-6746043D317A}" type="presOf" srcId="{055AC48D-371E-4B70-BA16-E6B854B795AD}" destId="{223C5E67-0D87-4D27-91B3-BCD480FA3691}" srcOrd="0" destOrd="0" presId="urn:microsoft.com/office/officeart/2018/2/layout/IconLabelList"/>
    <dgm:cxn modelId="{5B3A6D24-0A6B-48C0-B1A1-4C2842E8C5B0}" srcId="{142BE5D6-0CB0-419E-A1B3-47F525B0288A}" destId="{545CC5F7-002C-4CC7-BC7F-09DDC467B950}" srcOrd="1" destOrd="0" parTransId="{BD17A5BF-D0FB-4268-8213-9AB3C947DB65}" sibTransId="{69D237A5-7A1E-4502-B457-5371CFD2A2D5}"/>
    <dgm:cxn modelId="{3C194F29-3CDC-4BAF-B39F-ADF464245486}" srcId="{142BE5D6-0CB0-419E-A1B3-47F525B0288A}" destId="{055AC48D-371E-4B70-BA16-E6B854B795AD}" srcOrd="6" destOrd="0" parTransId="{382E4FC9-E075-49C7-A493-BA55C64E6AC3}" sibTransId="{01C263C4-B3C0-40AB-8E99-39989BDCF910}"/>
    <dgm:cxn modelId="{BC0FE72C-01FD-414B-A969-9BE504429FFF}" srcId="{142BE5D6-0CB0-419E-A1B3-47F525B0288A}" destId="{0C67E692-B22D-42DE-ACCD-AB67F8EAAF7E}" srcOrd="0" destOrd="0" parTransId="{C596149D-EB55-430D-BF47-B6398F96B622}" sibTransId="{CB8AC731-B293-4207-BCA8-1D6A3D099048}"/>
    <dgm:cxn modelId="{9E22283E-BB4E-4556-88A7-C0EA1792CE8F}" srcId="{142BE5D6-0CB0-419E-A1B3-47F525B0288A}" destId="{1A716475-41B5-441F-B984-E1AB6C2EAB9B}" srcOrd="3" destOrd="0" parTransId="{092210CD-4B73-46B3-BDB3-E82F6ED37B31}" sibTransId="{F8FABBFA-2021-4C8C-8D61-9646CAE5F495}"/>
    <dgm:cxn modelId="{2E529E63-5250-459C-A8AA-438E5A880238}" type="presOf" srcId="{24C073FC-9171-4BF0-B9AD-0D7ACCF73A37}" destId="{F1866152-DB0A-4E1E-A709-8D34E029DCA6}" srcOrd="0" destOrd="0" presId="urn:microsoft.com/office/officeart/2018/2/layout/IconLabelList"/>
    <dgm:cxn modelId="{C7DD8255-A33D-4B66-86CA-E801BDE38E5A}" srcId="{142BE5D6-0CB0-419E-A1B3-47F525B0288A}" destId="{A15399A8-000B-4AAE-BE1B-380818B6AE85}" srcOrd="4" destOrd="0" parTransId="{2577F21A-80D5-418D-B863-D807187EAEE8}" sibTransId="{07BCB1F7-404B-4FFC-97FB-FE25E74449D4}"/>
    <dgm:cxn modelId="{D86EFD88-8214-4A71-A281-A934208AA8A2}" type="presOf" srcId="{545CC5F7-002C-4CC7-BC7F-09DDC467B950}" destId="{68DC5DE4-D889-45DD-B3EA-984C1DFAD917}" srcOrd="0" destOrd="0" presId="urn:microsoft.com/office/officeart/2018/2/layout/IconLabelList"/>
    <dgm:cxn modelId="{371D928A-9BFA-4E57-BA12-504D796B9808}" type="presOf" srcId="{0C67E692-B22D-42DE-ACCD-AB67F8EAAF7E}" destId="{5625E906-6F06-42E0-BE14-DFE8CBE76209}" srcOrd="0" destOrd="0" presId="urn:microsoft.com/office/officeart/2018/2/layout/IconLabelList"/>
    <dgm:cxn modelId="{F24C4594-AFC3-43B4-B974-E77856CB42E9}" type="presOf" srcId="{142BE5D6-0CB0-419E-A1B3-47F525B0288A}" destId="{69567810-60C3-4074-B821-30235781D5DA}" srcOrd="0" destOrd="0" presId="urn:microsoft.com/office/officeart/2018/2/layout/IconLabelList"/>
    <dgm:cxn modelId="{20A3C998-14DE-4408-B241-8ECD89EE67B6}" type="presOf" srcId="{A15399A8-000B-4AAE-BE1B-380818B6AE85}" destId="{DF9C3E70-12CC-4208-AC4B-06D3773C59FE}" srcOrd="0" destOrd="0" presId="urn:microsoft.com/office/officeart/2018/2/layout/IconLabelList"/>
    <dgm:cxn modelId="{A966EEAB-49F1-441A-A041-87A844B1197A}" type="presOf" srcId="{1A716475-41B5-441F-B984-E1AB6C2EAB9B}" destId="{8CC3B59B-1A8E-4AC7-BF09-B8CCA49ED47A}" srcOrd="0" destOrd="0" presId="urn:microsoft.com/office/officeart/2018/2/layout/IconLabelList"/>
    <dgm:cxn modelId="{233442BF-9B28-4412-94C7-EC3306FD71A7}" srcId="{142BE5D6-0CB0-419E-A1B3-47F525B0288A}" destId="{24C073FC-9171-4BF0-B9AD-0D7ACCF73A37}" srcOrd="2" destOrd="0" parTransId="{560964FE-409D-4D66-8E77-493E1CF142AB}" sibTransId="{4D66FF2D-6558-4080-AEA2-96B5A24B3047}"/>
    <dgm:cxn modelId="{648E05C8-ED96-4257-B54F-86BB87D6A25B}" srcId="{142BE5D6-0CB0-419E-A1B3-47F525B0288A}" destId="{5B0CC7C5-5CBC-49B1-B751-FCDFD4EFC242}" srcOrd="5" destOrd="0" parTransId="{CF55C307-C33C-4977-BCEF-1C3BA71C1F08}" sibTransId="{5C656C73-F599-430B-AF86-F02F1356CB2F}"/>
    <dgm:cxn modelId="{C3CA9BCD-E60D-4CF5-9779-36CADAF1FB7A}" type="presOf" srcId="{5B0CC7C5-5CBC-49B1-B751-FCDFD4EFC242}" destId="{BF14F4A3-55CD-46F4-8FE5-8A9208BAE025}" srcOrd="0" destOrd="0" presId="urn:microsoft.com/office/officeart/2018/2/layout/IconLabelList"/>
    <dgm:cxn modelId="{299CD4A5-7DC5-4D77-8CE5-DC9D4E47AEAE}" type="presParOf" srcId="{69567810-60C3-4074-B821-30235781D5DA}" destId="{D7E864B0-70D6-473D-A250-64DF8B668383}" srcOrd="0" destOrd="0" presId="urn:microsoft.com/office/officeart/2018/2/layout/IconLabelList"/>
    <dgm:cxn modelId="{46C81803-524E-47E0-A61C-C0C38FF347A2}" type="presParOf" srcId="{D7E864B0-70D6-473D-A250-64DF8B668383}" destId="{36A5929D-46B3-4463-B5BF-9E2F015CDBD3}" srcOrd="0" destOrd="0" presId="urn:microsoft.com/office/officeart/2018/2/layout/IconLabelList"/>
    <dgm:cxn modelId="{A7620A1A-2C54-4824-AAC8-B95EF854608D}" type="presParOf" srcId="{D7E864B0-70D6-473D-A250-64DF8B668383}" destId="{3E407028-F26D-4661-8650-314E32830191}" srcOrd="1" destOrd="0" presId="urn:microsoft.com/office/officeart/2018/2/layout/IconLabelList"/>
    <dgm:cxn modelId="{D6C832F1-D5EC-441C-AD3B-DFADDF64CCE1}" type="presParOf" srcId="{D7E864B0-70D6-473D-A250-64DF8B668383}" destId="{5625E906-6F06-42E0-BE14-DFE8CBE76209}" srcOrd="2" destOrd="0" presId="urn:microsoft.com/office/officeart/2018/2/layout/IconLabelList"/>
    <dgm:cxn modelId="{A8A5844B-5C10-4FB3-8D3D-CC4463CC1DA6}" type="presParOf" srcId="{69567810-60C3-4074-B821-30235781D5DA}" destId="{6F4C328F-4641-40B9-9481-33681C9622C1}" srcOrd="1" destOrd="0" presId="urn:microsoft.com/office/officeart/2018/2/layout/IconLabelList"/>
    <dgm:cxn modelId="{566CE713-C7D0-43F7-999C-C60D695F7CB4}" type="presParOf" srcId="{69567810-60C3-4074-B821-30235781D5DA}" destId="{C5751405-784F-4411-96D3-A778EBA45266}" srcOrd="2" destOrd="0" presId="urn:microsoft.com/office/officeart/2018/2/layout/IconLabelList"/>
    <dgm:cxn modelId="{2F4B8DF2-EB28-4063-980C-EA302D301858}" type="presParOf" srcId="{C5751405-784F-4411-96D3-A778EBA45266}" destId="{5C2D8BAD-911D-440D-811B-965AFB0C21D0}" srcOrd="0" destOrd="0" presId="urn:microsoft.com/office/officeart/2018/2/layout/IconLabelList"/>
    <dgm:cxn modelId="{42F34B9A-845A-4AF8-BC32-8807E239659A}" type="presParOf" srcId="{C5751405-784F-4411-96D3-A778EBA45266}" destId="{27EDA9ED-D3BF-4122-A3AB-6F39EA501DDB}" srcOrd="1" destOrd="0" presId="urn:microsoft.com/office/officeart/2018/2/layout/IconLabelList"/>
    <dgm:cxn modelId="{CC60B957-68D1-4F5A-B97D-C90230BC9D80}" type="presParOf" srcId="{C5751405-784F-4411-96D3-A778EBA45266}" destId="{68DC5DE4-D889-45DD-B3EA-984C1DFAD917}" srcOrd="2" destOrd="0" presId="urn:microsoft.com/office/officeart/2018/2/layout/IconLabelList"/>
    <dgm:cxn modelId="{65F6C306-7B22-44A0-BF96-CE0AF679F1FB}" type="presParOf" srcId="{69567810-60C3-4074-B821-30235781D5DA}" destId="{43187050-C936-40AA-A25F-94D2C76F71F6}" srcOrd="3" destOrd="0" presId="urn:microsoft.com/office/officeart/2018/2/layout/IconLabelList"/>
    <dgm:cxn modelId="{6A23327D-ED31-4D61-BC4A-2DE476A920C5}" type="presParOf" srcId="{69567810-60C3-4074-B821-30235781D5DA}" destId="{94C0F280-E9F4-4E77-BDC7-62AA64E13B38}" srcOrd="4" destOrd="0" presId="urn:microsoft.com/office/officeart/2018/2/layout/IconLabelList"/>
    <dgm:cxn modelId="{60B5542E-1486-401C-81A1-50415CF3C74B}" type="presParOf" srcId="{94C0F280-E9F4-4E77-BDC7-62AA64E13B38}" destId="{06FF295F-6075-4123-A9BB-E72E9286B0C5}" srcOrd="0" destOrd="0" presId="urn:microsoft.com/office/officeart/2018/2/layout/IconLabelList"/>
    <dgm:cxn modelId="{5209F2C2-DF2A-45C5-8661-D1462E92DCC5}" type="presParOf" srcId="{94C0F280-E9F4-4E77-BDC7-62AA64E13B38}" destId="{8895E7CF-43FB-4955-BE05-ECB4A04F4955}" srcOrd="1" destOrd="0" presId="urn:microsoft.com/office/officeart/2018/2/layout/IconLabelList"/>
    <dgm:cxn modelId="{03CEF800-7BD2-463D-83FF-E9D283EEDD24}" type="presParOf" srcId="{94C0F280-E9F4-4E77-BDC7-62AA64E13B38}" destId="{F1866152-DB0A-4E1E-A709-8D34E029DCA6}" srcOrd="2" destOrd="0" presId="urn:microsoft.com/office/officeart/2018/2/layout/IconLabelList"/>
    <dgm:cxn modelId="{A790E52D-BB86-4649-A5AB-F1D2CC6E9D9E}" type="presParOf" srcId="{69567810-60C3-4074-B821-30235781D5DA}" destId="{F96F7436-259F-4A94-B4FC-CB018B53E405}" srcOrd="5" destOrd="0" presId="urn:microsoft.com/office/officeart/2018/2/layout/IconLabelList"/>
    <dgm:cxn modelId="{F44E5A2D-6256-4502-9546-641D06EA6D3D}" type="presParOf" srcId="{69567810-60C3-4074-B821-30235781D5DA}" destId="{D4D89C04-FCCE-4391-A771-D7ABBFCF46C8}" srcOrd="6" destOrd="0" presId="urn:microsoft.com/office/officeart/2018/2/layout/IconLabelList"/>
    <dgm:cxn modelId="{777068A5-5150-4CD5-A041-1BB80C3A56F6}" type="presParOf" srcId="{D4D89C04-FCCE-4391-A771-D7ABBFCF46C8}" destId="{00B29C90-DCF4-4FF3-9B8E-301E5743D4D0}" srcOrd="0" destOrd="0" presId="urn:microsoft.com/office/officeart/2018/2/layout/IconLabelList"/>
    <dgm:cxn modelId="{757A608A-47A8-48CB-9580-BC5E78C5404A}" type="presParOf" srcId="{D4D89C04-FCCE-4391-A771-D7ABBFCF46C8}" destId="{AC0392C1-A0DF-4E25-8B8C-72A2B20A3048}" srcOrd="1" destOrd="0" presId="urn:microsoft.com/office/officeart/2018/2/layout/IconLabelList"/>
    <dgm:cxn modelId="{98EB1223-AE74-49CE-B607-37C0637D5E24}" type="presParOf" srcId="{D4D89C04-FCCE-4391-A771-D7ABBFCF46C8}" destId="{8CC3B59B-1A8E-4AC7-BF09-B8CCA49ED47A}" srcOrd="2" destOrd="0" presId="urn:microsoft.com/office/officeart/2018/2/layout/IconLabelList"/>
    <dgm:cxn modelId="{7FF738C9-64BD-4417-A60C-0EBB9F97B60A}" type="presParOf" srcId="{69567810-60C3-4074-B821-30235781D5DA}" destId="{6C0A0E9D-012E-45BC-B34D-1C4D61A45D5D}" srcOrd="7" destOrd="0" presId="urn:microsoft.com/office/officeart/2018/2/layout/IconLabelList"/>
    <dgm:cxn modelId="{6B7608ED-FB98-426C-9EF4-705FF4C7CC7F}" type="presParOf" srcId="{69567810-60C3-4074-B821-30235781D5DA}" destId="{0CE2B439-DDCA-4621-BC75-EABC3AAB7617}" srcOrd="8" destOrd="0" presId="urn:microsoft.com/office/officeart/2018/2/layout/IconLabelList"/>
    <dgm:cxn modelId="{DE2A128C-11F8-4012-BD93-A6423F229D5D}" type="presParOf" srcId="{0CE2B439-DDCA-4621-BC75-EABC3AAB7617}" destId="{91EDE351-5967-4E0E-B975-19B499072294}" srcOrd="0" destOrd="0" presId="urn:microsoft.com/office/officeart/2018/2/layout/IconLabelList"/>
    <dgm:cxn modelId="{1B8326B9-CE5A-40EE-BE11-0B82BD77B3EF}" type="presParOf" srcId="{0CE2B439-DDCA-4621-BC75-EABC3AAB7617}" destId="{97198FC6-A09E-4C72-8C3C-25B95FB90A20}" srcOrd="1" destOrd="0" presId="urn:microsoft.com/office/officeart/2018/2/layout/IconLabelList"/>
    <dgm:cxn modelId="{DF36FF2C-AD8A-4B30-B6F4-EC5B71626EF7}" type="presParOf" srcId="{0CE2B439-DDCA-4621-BC75-EABC3AAB7617}" destId="{DF9C3E70-12CC-4208-AC4B-06D3773C59FE}" srcOrd="2" destOrd="0" presId="urn:microsoft.com/office/officeart/2018/2/layout/IconLabelList"/>
    <dgm:cxn modelId="{4F74BC9D-5FE2-4F38-933F-5E1CFCC4FA9C}" type="presParOf" srcId="{69567810-60C3-4074-B821-30235781D5DA}" destId="{1D9BE577-5C5E-4108-83B6-161CF147AC2B}" srcOrd="9" destOrd="0" presId="urn:microsoft.com/office/officeart/2018/2/layout/IconLabelList"/>
    <dgm:cxn modelId="{3BCCAEAE-D93A-4013-A1A6-7BE5DAA7FDF7}" type="presParOf" srcId="{69567810-60C3-4074-B821-30235781D5DA}" destId="{11B3675D-B580-473F-BE69-F361D18C8246}" srcOrd="10" destOrd="0" presId="urn:microsoft.com/office/officeart/2018/2/layout/IconLabelList"/>
    <dgm:cxn modelId="{EF271F62-EE7B-4510-ABB8-FEDC1E3254C6}" type="presParOf" srcId="{11B3675D-B580-473F-BE69-F361D18C8246}" destId="{4C8BE3D9-1B77-4624-8ECB-B07C98371C13}" srcOrd="0" destOrd="0" presId="urn:microsoft.com/office/officeart/2018/2/layout/IconLabelList"/>
    <dgm:cxn modelId="{9077FB10-2B56-4490-A781-AD1EDE67211E}" type="presParOf" srcId="{11B3675D-B580-473F-BE69-F361D18C8246}" destId="{8EB90418-DF1C-4AC7-A4BD-C041B0A5203E}" srcOrd="1" destOrd="0" presId="urn:microsoft.com/office/officeart/2018/2/layout/IconLabelList"/>
    <dgm:cxn modelId="{3A8A0ECD-DEAF-415A-B537-BEB66E1BCF53}" type="presParOf" srcId="{11B3675D-B580-473F-BE69-F361D18C8246}" destId="{BF14F4A3-55CD-46F4-8FE5-8A9208BAE025}" srcOrd="2" destOrd="0" presId="urn:microsoft.com/office/officeart/2018/2/layout/IconLabelList"/>
    <dgm:cxn modelId="{514D32D3-7E07-443D-A183-AF7B714D3E0E}" type="presParOf" srcId="{69567810-60C3-4074-B821-30235781D5DA}" destId="{6FB5F3EB-4CB5-4E9D-9008-EAF39E301CE4}" srcOrd="11" destOrd="0" presId="urn:microsoft.com/office/officeart/2018/2/layout/IconLabelList"/>
    <dgm:cxn modelId="{7DE349BC-8567-4E14-9901-7AC0F3C007FD}" type="presParOf" srcId="{69567810-60C3-4074-B821-30235781D5DA}" destId="{72D0B9D5-C804-4EE7-ABAE-3BE3E0D67A44}" srcOrd="12" destOrd="0" presId="urn:microsoft.com/office/officeart/2018/2/layout/IconLabelList"/>
    <dgm:cxn modelId="{76A9889F-6080-46BB-A366-706A1D532B4A}" type="presParOf" srcId="{72D0B9D5-C804-4EE7-ABAE-3BE3E0D67A44}" destId="{28A3E0D1-097E-4CAF-AAA1-C4AB911C26E9}" srcOrd="0" destOrd="0" presId="urn:microsoft.com/office/officeart/2018/2/layout/IconLabelList"/>
    <dgm:cxn modelId="{DD07972B-D526-4776-9377-147FA946AD61}" type="presParOf" srcId="{72D0B9D5-C804-4EE7-ABAE-3BE3E0D67A44}" destId="{CE250802-3068-46D5-BCC8-AA6D1CF01B39}" srcOrd="1" destOrd="0" presId="urn:microsoft.com/office/officeart/2018/2/layout/IconLabelList"/>
    <dgm:cxn modelId="{A044B80C-8F19-4544-8D11-42CD70B115A7}" type="presParOf" srcId="{72D0B9D5-C804-4EE7-ABAE-3BE3E0D67A44}" destId="{223C5E67-0D87-4D27-91B3-BCD480FA369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B7BCDC-4DC6-466C-B3D8-4CD188462E59}"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DE0B24F-4CB2-4703-860B-F3AA530391A9}">
      <dgm:prSet custT="1"/>
      <dgm:spPr/>
      <dgm:t>
        <a:bodyPr lIns="274320" rIns="274320"/>
        <a:lstStyle/>
        <a:p>
          <a:pPr algn="l"/>
          <a:r>
            <a:rPr lang="en-US" sz="3200" b="1" dirty="0"/>
            <a:t>Think about a time when you were feeling particularly overwhelmed.</a:t>
          </a:r>
          <a:endParaRPr lang="en-US" sz="3200" dirty="0"/>
        </a:p>
      </dgm:t>
      <dgm:extLst>
        <a:ext uri="{E40237B7-FDA0-4F09-8148-C483321AD2D9}">
          <dgm14:cNvPr xmlns:dgm14="http://schemas.microsoft.com/office/drawing/2010/diagram" id="0" name="" descr="Think about a time when you were feeling particularly overwhelmed.&#10;"/>
        </a:ext>
      </dgm:extLst>
    </dgm:pt>
    <dgm:pt modelId="{3A84F031-8421-4B73-BB40-2D5E9B33394A}" type="parTrans" cxnId="{3EA078DC-2D4B-448A-877A-CC19001F55AC}">
      <dgm:prSet/>
      <dgm:spPr/>
      <dgm:t>
        <a:bodyPr/>
        <a:lstStyle/>
        <a:p>
          <a:endParaRPr lang="en-US"/>
        </a:p>
      </dgm:t>
    </dgm:pt>
    <dgm:pt modelId="{67E25709-16F8-4318-B9B0-D1831EC6FF00}" type="sibTrans" cxnId="{3EA078DC-2D4B-448A-877A-CC19001F55AC}">
      <dgm:prSet/>
      <dgm:spPr/>
      <dgm:t>
        <a:bodyPr/>
        <a:lstStyle/>
        <a:p>
          <a:endParaRPr lang="en-US"/>
        </a:p>
      </dgm:t>
    </dgm:pt>
    <dgm:pt modelId="{B5D9ACAB-66CB-482D-BA5E-C373560FE166}">
      <dgm:prSet custT="1"/>
      <dgm:spPr/>
      <dgm:t>
        <a:bodyPr lIns="274320" rIns="274320"/>
        <a:lstStyle/>
        <a:p>
          <a:r>
            <a:rPr lang="en-US" sz="3200" b="1" dirty="0"/>
            <a:t>What did you need?</a:t>
          </a:r>
          <a:endParaRPr lang="en-US" sz="3200" dirty="0"/>
        </a:p>
      </dgm:t>
      <dgm:extLst>
        <a:ext uri="{E40237B7-FDA0-4F09-8148-C483321AD2D9}">
          <dgm14:cNvPr xmlns:dgm14="http://schemas.microsoft.com/office/drawing/2010/diagram" id="0" name="" descr="What did you need?&#10;"/>
        </a:ext>
      </dgm:extLst>
    </dgm:pt>
    <dgm:pt modelId="{0620AD47-9F7E-4BE2-B794-130B158CA09E}" type="parTrans" cxnId="{5C6E876A-17C1-4E3F-9C31-82B5C5395E92}">
      <dgm:prSet/>
      <dgm:spPr/>
      <dgm:t>
        <a:bodyPr/>
        <a:lstStyle/>
        <a:p>
          <a:endParaRPr lang="en-US"/>
        </a:p>
      </dgm:t>
    </dgm:pt>
    <dgm:pt modelId="{C72BEFF1-4C08-43D5-A1A7-BB76BFD814EA}" type="sibTrans" cxnId="{5C6E876A-17C1-4E3F-9C31-82B5C5395E92}">
      <dgm:prSet/>
      <dgm:spPr/>
      <dgm:t>
        <a:bodyPr/>
        <a:lstStyle/>
        <a:p>
          <a:endParaRPr lang="en-US"/>
        </a:p>
      </dgm:t>
    </dgm:pt>
    <dgm:pt modelId="{3C6BE526-5F47-448F-A7A8-883C3DC89898}">
      <dgm:prSet custT="1"/>
      <dgm:spPr/>
      <dgm:t>
        <a:bodyPr lIns="274320" rIns="274320"/>
        <a:lstStyle/>
        <a:p>
          <a:r>
            <a:rPr lang="en-US" sz="3200" b="1" dirty="0"/>
            <a:t>What did you want those around you to know? </a:t>
          </a:r>
          <a:endParaRPr lang="en-US" sz="3200" dirty="0"/>
        </a:p>
      </dgm:t>
      <dgm:extLst>
        <a:ext uri="{E40237B7-FDA0-4F09-8148-C483321AD2D9}">
          <dgm14:cNvPr xmlns:dgm14="http://schemas.microsoft.com/office/drawing/2010/diagram" id="0" name="" descr="What did you want those around you to know? &#10;"/>
        </a:ext>
      </dgm:extLst>
    </dgm:pt>
    <dgm:pt modelId="{1D514ABC-2851-4F68-9AB0-4ADF2B7745BF}" type="parTrans" cxnId="{20C4E428-D6C6-4A34-BA13-56991CE95A3B}">
      <dgm:prSet/>
      <dgm:spPr/>
      <dgm:t>
        <a:bodyPr/>
        <a:lstStyle/>
        <a:p>
          <a:endParaRPr lang="en-US"/>
        </a:p>
      </dgm:t>
    </dgm:pt>
    <dgm:pt modelId="{60401645-052D-4A2F-8FDA-98ABF3FAEB11}" type="sibTrans" cxnId="{20C4E428-D6C6-4A34-BA13-56991CE95A3B}">
      <dgm:prSet/>
      <dgm:spPr/>
      <dgm:t>
        <a:bodyPr/>
        <a:lstStyle/>
        <a:p>
          <a:endParaRPr lang="en-US"/>
        </a:p>
      </dgm:t>
    </dgm:pt>
    <dgm:pt modelId="{8EFA6851-654E-4EE8-9457-6195E8EE27CA}">
      <dgm:prSet custT="1"/>
      <dgm:spPr/>
      <dgm:t>
        <a:bodyPr lIns="274320" rIns="274320"/>
        <a:lstStyle/>
        <a:p>
          <a:r>
            <a:rPr lang="en-US" sz="3200" b="1" dirty="0"/>
            <a:t>How could others have been helpful to you?</a:t>
          </a:r>
          <a:endParaRPr lang="en-US" sz="3200" dirty="0"/>
        </a:p>
      </dgm:t>
      <dgm:extLst>
        <a:ext uri="{E40237B7-FDA0-4F09-8148-C483321AD2D9}">
          <dgm14:cNvPr xmlns:dgm14="http://schemas.microsoft.com/office/drawing/2010/diagram" id="0" name="" descr="How could others have been helpful to you?&#10;"/>
        </a:ext>
      </dgm:extLst>
    </dgm:pt>
    <dgm:pt modelId="{3CB71333-F4AA-4BF3-9FB2-374DAF7BE43C}" type="parTrans" cxnId="{E006D0B1-0D75-440D-8E5F-E1EE211924BD}">
      <dgm:prSet/>
      <dgm:spPr/>
      <dgm:t>
        <a:bodyPr/>
        <a:lstStyle/>
        <a:p>
          <a:endParaRPr lang="en-US"/>
        </a:p>
      </dgm:t>
    </dgm:pt>
    <dgm:pt modelId="{842B4D0D-333B-4CC3-9975-B9683D74E0E3}" type="sibTrans" cxnId="{E006D0B1-0D75-440D-8E5F-E1EE211924BD}">
      <dgm:prSet/>
      <dgm:spPr/>
      <dgm:t>
        <a:bodyPr/>
        <a:lstStyle/>
        <a:p>
          <a:endParaRPr lang="en-US"/>
        </a:p>
      </dgm:t>
    </dgm:pt>
    <dgm:pt modelId="{E889CA4C-8B87-4D48-AA89-2FD75ADF60CB}" type="pres">
      <dgm:prSet presAssocID="{D8B7BCDC-4DC6-466C-B3D8-4CD188462E59}" presName="linear" presStyleCnt="0">
        <dgm:presLayoutVars>
          <dgm:animLvl val="lvl"/>
          <dgm:resizeHandles val="exact"/>
        </dgm:presLayoutVars>
      </dgm:prSet>
      <dgm:spPr/>
    </dgm:pt>
    <dgm:pt modelId="{DDA8797E-369F-4FEB-A0C5-5E16C4AE2EF7}" type="pres">
      <dgm:prSet presAssocID="{8DE0B24F-4CB2-4703-860B-F3AA530391A9}" presName="parentText" presStyleLbl="node1" presStyleIdx="0" presStyleCnt="4">
        <dgm:presLayoutVars>
          <dgm:chMax val="0"/>
          <dgm:bulletEnabled val="1"/>
        </dgm:presLayoutVars>
      </dgm:prSet>
      <dgm:spPr/>
    </dgm:pt>
    <dgm:pt modelId="{F14E3C3C-2C33-4E01-B813-F28113A45595}" type="pres">
      <dgm:prSet presAssocID="{67E25709-16F8-4318-B9B0-D1831EC6FF00}" presName="spacer" presStyleCnt="0"/>
      <dgm:spPr/>
    </dgm:pt>
    <dgm:pt modelId="{9DBDAF75-5852-4CB5-B04F-32C8C0312574}" type="pres">
      <dgm:prSet presAssocID="{B5D9ACAB-66CB-482D-BA5E-C373560FE166}" presName="parentText" presStyleLbl="node1" presStyleIdx="1" presStyleCnt="4">
        <dgm:presLayoutVars>
          <dgm:chMax val="0"/>
          <dgm:bulletEnabled val="1"/>
        </dgm:presLayoutVars>
      </dgm:prSet>
      <dgm:spPr/>
    </dgm:pt>
    <dgm:pt modelId="{3E3A43DA-54C5-4F2A-A9A0-4ABD0CACBE78}" type="pres">
      <dgm:prSet presAssocID="{C72BEFF1-4C08-43D5-A1A7-BB76BFD814EA}" presName="spacer" presStyleCnt="0"/>
      <dgm:spPr/>
    </dgm:pt>
    <dgm:pt modelId="{7F0A1247-6E11-4670-8057-C59290AEC1C8}" type="pres">
      <dgm:prSet presAssocID="{3C6BE526-5F47-448F-A7A8-883C3DC89898}" presName="parentText" presStyleLbl="node1" presStyleIdx="2" presStyleCnt="4">
        <dgm:presLayoutVars>
          <dgm:chMax val="0"/>
          <dgm:bulletEnabled val="1"/>
        </dgm:presLayoutVars>
      </dgm:prSet>
      <dgm:spPr/>
    </dgm:pt>
    <dgm:pt modelId="{7882276A-9A2F-49C3-A3DF-47AFC39479E2}" type="pres">
      <dgm:prSet presAssocID="{60401645-052D-4A2F-8FDA-98ABF3FAEB11}" presName="spacer" presStyleCnt="0"/>
      <dgm:spPr/>
    </dgm:pt>
    <dgm:pt modelId="{FC8D7CEE-E675-4205-B8A8-F8BD2EAB8B9B}" type="pres">
      <dgm:prSet presAssocID="{8EFA6851-654E-4EE8-9457-6195E8EE27CA}" presName="parentText" presStyleLbl="node1" presStyleIdx="3" presStyleCnt="4">
        <dgm:presLayoutVars>
          <dgm:chMax val="0"/>
          <dgm:bulletEnabled val="1"/>
        </dgm:presLayoutVars>
      </dgm:prSet>
      <dgm:spPr/>
    </dgm:pt>
  </dgm:ptLst>
  <dgm:cxnLst>
    <dgm:cxn modelId="{20C4E428-D6C6-4A34-BA13-56991CE95A3B}" srcId="{D8B7BCDC-4DC6-466C-B3D8-4CD188462E59}" destId="{3C6BE526-5F47-448F-A7A8-883C3DC89898}" srcOrd="2" destOrd="0" parTransId="{1D514ABC-2851-4F68-9AB0-4ADF2B7745BF}" sibTransId="{60401645-052D-4A2F-8FDA-98ABF3FAEB11}"/>
    <dgm:cxn modelId="{5C6E876A-17C1-4E3F-9C31-82B5C5395E92}" srcId="{D8B7BCDC-4DC6-466C-B3D8-4CD188462E59}" destId="{B5D9ACAB-66CB-482D-BA5E-C373560FE166}" srcOrd="1" destOrd="0" parTransId="{0620AD47-9F7E-4BE2-B794-130B158CA09E}" sibTransId="{C72BEFF1-4C08-43D5-A1A7-BB76BFD814EA}"/>
    <dgm:cxn modelId="{DD71A175-FFAC-1F4B-A4BB-A9199E06E67A}" type="presOf" srcId="{8EFA6851-654E-4EE8-9457-6195E8EE27CA}" destId="{FC8D7CEE-E675-4205-B8A8-F8BD2EAB8B9B}" srcOrd="0" destOrd="0" presId="urn:microsoft.com/office/officeart/2005/8/layout/vList2"/>
    <dgm:cxn modelId="{FF580785-E2A5-9743-A5C2-ACAA2F7B5EC7}" type="presOf" srcId="{B5D9ACAB-66CB-482D-BA5E-C373560FE166}" destId="{9DBDAF75-5852-4CB5-B04F-32C8C0312574}" srcOrd="0" destOrd="0" presId="urn:microsoft.com/office/officeart/2005/8/layout/vList2"/>
    <dgm:cxn modelId="{9998B58D-15F7-504E-933F-D70B2CA43BBA}" type="presOf" srcId="{D8B7BCDC-4DC6-466C-B3D8-4CD188462E59}" destId="{E889CA4C-8B87-4D48-AA89-2FD75ADF60CB}" srcOrd="0" destOrd="0" presId="urn:microsoft.com/office/officeart/2005/8/layout/vList2"/>
    <dgm:cxn modelId="{E006D0B1-0D75-440D-8E5F-E1EE211924BD}" srcId="{D8B7BCDC-4DC6-466C-B3D8-4CD188462E59}" destId="{8EFA6851-654E-4EE8-9457-6195E8EE27CA}" srcOrd="3" destOrd="0" parTransId="{3CB71333-F4AA-4BF3-9FB2-374DAF7BE43C}" sibTransId="{842B4D0D-333B-4CC3-9975-B9683D74E0E3}"/>
    <dgm:cxn modelId="{2B0A3BDB-A408-A949-A97D-B7A7A7570DBD}" type="presOf" srcId="{3C6BE526-5F47-448F-A7A8-883C3DC89898}" destId="{7F0A1247-6E11-4670-8057-C59290AEC1C8}" srcOrd="0" destOrd="0" presId="urn:microsoft.com/office/officeart/2005/8/layout/vList2"/>
    <dgm:cxn modelId="{3EA078DC-2D4B-448A-877A-CC19001F55AC}" srcId="{D8B7BCDC-4DC6-466C-B3D8-4CD188462E59}" destId="{8DE0B24F-4CB2-4703-860B-F3AA530391A9}" srcOrd="0" destOrd="0" parTransId="{3A84F031-8421-4B73-BB40-2D5E9B33394A}" sibTransId="{67E25709-16F8-4318-B9B0-D1831EC6FF00}"/>
    <dgm:cxn modelId="{13EE1BEB-929A-FC4A-81A7-22F924AB2AFD}" type="presOf" srcId="{8DE0B24F-4CB2-4703-860B-F3AA530391A9}" destId="{DDA8797E-369F-4FEB-A0C5-5E16C4AE2EF7}" srcOrd="0" destOrd="0" presId="urn:microsoft.com/office/officeart/2005/8/layout/vList2"/>
    <dgm:cxn modelId="{7D0B2C07-CA76-734C-9F56-19CB0F4E0BC7}" type="presParOf" srcId="{E889CA4C-8B87-4D48-AA89-2FD75ADF60CB}" destId="{DDA8797E-369F-4FEB-A0C5-5E16C4AE2EF7}" srcOrd="0" destOrd="0" presId="urn:microsoft.com/office/officeart/2005/8/layout/vList2"/>
    <dgm:cxn modelId="{05AF81A7-8CA6-4840-A894-9FB07C4821FD}" type="presParOf" srcId="{E889CA4C-8B87-4D48-AA89-2FD75ADF60CB}" destId="{F14E3C3C-2C33-4E01-B813-F28113A45595}" srcOrd="1" destOrd="0" presId="urn:microsoft.com/office/officeart/2005/8/layout/vList2"/>
    <dgm:cxn modelId="{27CB542F-BE3B-0E41-B040-757B1C6C7121}" type="presParOf" srcId="{E889CA4C-8B87-4D48-AA89-2FD75ADF60CB}" destId="{9DBDAF75-5852-4CB5-B04F-32C8C0312574}" srcOrd="2" destOrd="0" presId="urn:microsoft.com/office/officeart/2005/8/layout/vList2"/>
    <dgm:cxn modelId="{9BC5C711-A929-444B-B54A-79FABE20BD54}" type="presParOf" srcId="{E889CA4C-8B87-4D48-AA89-2FD75ADF60CB}" destId="{3E3A43DA-54C5-4F2A-A9A0-4ABD0CACBE78}" srcOrd="3" destOrd="0" presId="urn:microsoft.com/office/officeart/2005/8/layout/vList2"/>
    <dgm:cxn modelId="{05A9AEC3-5B2B-104A-84B6-0ABBF5D8C210}" type="presParOf" srcId="{E889CA4C-8B87-4D48-AA89-2FD75ADF60CB}" destId="{7F0A1247-6E11-4670-8057-C59290AEC1C8}" srcOrd="4" destOrd="0" presId="urn:microsoft.com/office/officeart/2005/8/layout/vList2"/>
    <dgm:cxn modelId="{BC2824C9-3E4F-0943-9FDB-319CF97845AF}" type="presParOf" srcId="{E889CA4C-8B87-4D48-AA89-2FD75ADF60CB}" destId="{7882276A-9A2F-49C3-A3DF-47AFC39479E2}" srcOrd="5" destOrd="0" presId="urn:microsoft.com/office/officeart/2005/8/layout/vList2"/>
    <dgm:cxn modelId="{07B2A220-85CC-8145-BDA9-0C9A4B74313A}" type="presParOf" srcId="{E889CA4C-8B87-4D48-AA89-2FD75ADF60CB}" destId="{FC8D7CEE-E675-4205-B8A8-F8BD2EAB8B9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5929D-46B3-4463-B5BF-9E2F015CDBD3}">
      <dsp:nvSpPr>
        <dsp:cNvPr id="0" name=""/>
        <dsp:cNvSpPr/>
      </dsp:nvSpPr>
      <dsp:spPr>
        <a:xfrm>
          <a:off x="1147648" y="510094"/>
          <a:ext cx="768076" cy="768076"/>
        </a:xfrm>
        <a:prstGeom prst="rect">
          <a:avLst/>
        </a:prstGeom>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25E906-6F06-42E0-BE14-DFE8CBE76209}">
      <dsp:nvSpPr>
        <dsp:cNvPr id="0" name=""/>
        <dsp:cNvSpPr/>
      </dsp:nvSpPr>
      <dsp:spPr>
        <a:xfrm>
          <a:off x="678268" y="1574660"/>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Physical</a:t>
          </a:r>
          <a:endParaRPr lang="en-US" sz="1800" kern="1200" dirty="0"/>
        </a:p>
      </dsp:txBody>
      <dsp:txXfrm>
        <a:off x="678268" y="1574660"/>
        <a:ext cx="1706835" cy="682734"/>
      </dsp:txXfrm>
    </dsp:sp>
    <dsp:sp modelId="{5C2D8BAD-911D-440D-811B-965AFB0C21D0}">
      <dsp:nvSpPr>
        <dsp:cNvPr id="0" name=""/>
        <dsp:cNvSpPr/>
      </dsp:nvSpPr>
      <dsp:spPr>
        <a:xfrm>
          <a:off x="3153180" y="510094"/>
          <a:ext cx="768076" cy="768076"/>
        </a:xfrm>
        <a:prstGeom prst="rect">
          <a:avLst/>
        </a:prstGeom>
        <a:blipFill>
          <a:blip xmlns:r="http://schemas.openxmlformats.org/officeDocument/2006/relationships" r:embed="rId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C5DE4-D889-45DD-B3EA-984C1DFAD917}">
      <dsp:nvSpPr>
        <dsp:cNvPr id="0" name=""/>
        <dsp:cNvSpPr/>
      </dsp:nvSpPr>
      <dsp:spPr>
        <a:xfrm>
          <a:off x="2683800" y="1574660"/>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Psychological</a:t>
          </a:r>
          <a:endParaRPr lang="en-US" sz="1800" kern="1200" dirty="0"/>
        </a:p>
      </dsp:txBody>
      <dsp:txXfrm>
        <a:off x="2683800" y="1574660"/>
        <a:ext cx="1706835" cy="682734"/>
      </dsp:txXfrm>
    </dsp:sp>
    <dsp:sp modelId="{06FF295F-6075-4123-A9BB-E72E9286B0C5}">
      <dsp:nvSpPr>
        <dsp:cNvPr id="0" name=""/>
        <dsp:cNvSpPr/>
      </dsp:nvSpPr>
      <dsp:spPr>
        <a:xfrm>
          <a:off x="5158713" y="510094"/>
          <a:ext cx="768076" cy="768076"/>
        </a:xfrm>
        <a:prstGeom prst="rect">
          <a:avLst/>
        </a:prstGeom>
        <a:blipFill>
          <a:blip xmlns:r="http://schemas.openxmlformats.org/officeDocument/2006/relationships" r:embed="rId5">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66152-DB0A-4E1E-A709-8D34E029DCA6}">
      <dsp:nvSpPr>
        <dsp:cNvPr id="0" name=""/>
        <dsp:cNvSpPr/>
      </dsp:nvSpPr>
      <dsp:spPr>
        <a:xfrm>
          <a:off x="4689333" y="1574660"/>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Emotional</a:t>
          </a:r>
          <a:endParaRPr lang="en-US" sz="1800" kern="1200" dirty="0"/>
        </a:p>
      </dsp:txBody>
      <dsp:txXfrm>
        <a:off x="4689333" y="1574660"/>
        <a:ext cx="1706835" cy="682734"/>
      </dsp:txXfrm>
    </dsp:sp>
    <dsp:sp modelId="{00B29C90-DCF4-4FF3-9B8E-301E5743D4D0}">
      <dsp:nvSpPr>
        <dsp:cNvPr id="0" name=""/>
        <dsp:cNvSpPr/>
      </dsp:nvSpPr>
      <dsp:spPr>
        <a:xfrm>
          <a:off x="7164245" y="510094"/>
          <a:ext cx="768076" cy="768076"/>
        </a:xfrm>
        <a:prstGeom prst="rect">
          <a:avLst/>
        </a:prstGeom>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3B59B-1A8E-4AC7-BF09-B8CCA49ED47A}">
      <dsp:nvSpPr>
        <dsp:cNvPr id="0" name=""/>
        <dsp:cNvSpPr/>
      </dsp:nvSpPr>
      <dsp:spPr>
        <a:xfrm>
          <a:off x="6694865" y="1574660"/>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Spiritual</a:t>
          </a:r>
          <a:endParaRPr lang="en-US" sz="1800" kern="1200" dirty="0"/>
        </a:p>
      </dsp:txBody>
      <dsp:txXfrm>
        <a:off x="6694865" y="1574660"/>
        <a:ext cx="1706835" cy="682734"/>
      </dsp:txXfrm>
    </dsp:sp>
    <dsp:sp modelId="{91EDE351-5967-4E0E-B975-19B499072294}">
      <dsp:nvSpPr>
        <dsp:cNvPr id="0" name=""/>
        <dsp:cNvSpPr/>
      </dsp:nvSpPr>
      <dsp:spPr>
        <a:xfrm>
          <a:off x="2150414" y="2684103"/>
          <a:ext cx="768076" cy="768076"/>
        </a:xfrm>
        <a:prstGeom prst="rect">
          <a:avLst/>
        </a:prstGeom>
        <a:blipFill>
          <a:blip xmlns:r="http://schemas.openxmlformats.org/officeDocument/2006/relationships"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C3E70-12CC-4208-AC4B-06D3773C59FE}">
      <dsp:nvSpPr>
        <dsp:cNvPr id="0" name=""/>
        <dsp:cNvSpPr/>
      </dsp:nvSpPr>
      <dsp:spPr>
        <a:xfrm>
          <a:off x="1681034" y="3748669"/>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Relationship</a:t>
          </a:r>
          <a:endParaRPr lang="en-US" sz="1800" kern="1200" dirty="0"/>
        </a:p>
      </dsp:txBody>
      <dsp:txXfrm>
        <a:off x="1681034" y="3748669"/>
        <a:ext cx="1706835" cy="682734"/>
      </dsp:txXfrm>
    </dsp:sp>
    <dsp:sp modelId="{4C8BE3D9-1B77-4624-8ECB-B07C98371C13}">
      <dsp:nvSpPr>
        <dsp:cNvPr id="0" name=""/>
        <dsp:cNvSpPr/>
      </dsp:nvSpPr>
      <dsp:spPr>
        <a:xfrm>
          <a:off x="4155946" y="2684103"/>
          <a:ext cx="768076" cy="768076"/>
        </a:xfrm>
        <a:prstGeom prst="rect">
          <a:avLst/>
        </a:prstGeom>
        <a:blipFill>
          <a:blip xmlns:r="http://schemas.openxmlformats.org/officeDocument/2006/relationships" r:embed="rId11">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4F4A3-55CD-46F4-8FE5-8A9208BAE025}">
      <dsp:nvSpPr>
        <dsp:cNvPr id="0" name=""/>
        <dsp:cNvSpPr/>
      </dsp:nvSpPr>
      <dsp:spPr>
        <a:xfrm>
          <a:off x="3937727" y="3748669"/>
          <a:ext cx="1204514"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Workplace/Professional</a:t>
          </a:r>
          <a:endParaRPr lang="en-US" sz="1800" kern="1200" dirty="0"/>
        </a:p>
      </dsp:txBody>
      <dsp:txXfrm>
        <a:off x="3937727" y="3748669"/>
        <a:ext cx="1204514" cy="682734"/>
      </dsp:txXfrm>
    </dsp:sp>
    <dsp:sp modelId="{28A3E0D1-097E-4CAF-AAA1-C4AB911C26E9}">
      <dsp:nvSpPr>
        <dsp:cNvPr id="0" name=""/>
        <dsp:cNvSpPr/>
      </dsp:nvSpPr>
      <dsp:spPr>
        <a:xfrm>
          <a:off x="6161479" y="2684103"/>
          <a:ext cx="768076" cy="768076"/>
        </a:xfrm>
        <a:prstGeom prst="rect">
          <a:avLst/>
        </a:prstGeom>
        <a:blipFill>
          <a:blip xmlns:r="http://schemas.openxmlformats.org/officeDocument/2006/relationships" r:embed="rId13">
            <a:duotone>
              <a:schemeClr val="accent4">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3C5E67-0D87-4D27-91B3-BCD480FA3691}">
      <dsp:nvSpPr>
        <dsp:cNvPr id="0" name=""/>
        <dsp:cNvSpPr/>
      </dsp:nvSpPr>
      <dsp:spPr>
        <a:xfrm>
          <a:off x="5692099" y="3748669"/>
          <a:ext cx="1706835" cy="68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Overall Balance</a:t>
          </a:r>
          <a:endParaRPr lang="en-US" sz="1800" kern="1200" dirty="0"/>
        </a:p>
      </dsp:txBody>
      <dsp:txXfrm>
        <a:off x="5692099" y="3748669"/>
        <a:ext cx="1706835" cy="682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8797E-369F-4FEB-A0C5-5E16C4AE2EF7}">
      <dsp:nvSpPr>
        <dsp:cNvPr id="0" name=""/>
        <dsp:cNvSpPr/>
      </dsp:nvSpPr>
      <dsp:spPr>
        <a:xfrm>
          <a:off x="0" y="1431"/>
          <a:ext cx="10936287" cy="12191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21920" rIns="2743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Think about a time when you were feeling particularly overwhelmed.</a:t>
          </a:r>
          <a:endParaRPr lang="en-US" sz="3200" kern="1200" dirty="0"/>
        </a:p>
      </dsp:txBody>
      <dsp:txXfrm>
        <a:off x="59515" y="60946"/>
        <a:ext cx="10817257" cy="1100146"/>
      </dsp:txXfrm>
    </dsp:sp>
    <dsp:sp modelId="{9DBDAF75-5852-4CB5-B04F-32C8C0312574}">
      <dsp:nvSpPr>
        <dsp:cNvPr id="0" name=""/>
        <dsp:cNvSpPr/>
      </dsp:nvSpPr>
      <dsp:spPr>
        <a:xfrm>
          <a:off x="0" y="1234501"/>
          <a:ext cx="10936287" cy="1219176"/>
        </a:xfrm>
        <a:prstGeom prst="roundRect">
          <a:avLst/>
        </a:prstGeom>
        <a:solidFill>
          <a:schemeClr val="accent3">
            <a:hueOff val="-609415"/>
            <a:satOff val="1493"/>
            <a:lumOff val="-30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21920" rIns="2743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What did you need?</a:t>
          </a:r>
          <a:endParaRPr lang="en-US" sz="3200" kern="1200" dirty="0"/>
        </a:p>
      </dsp:txBody>
      <dsp:txXfrm>
        <a:off x="59515" y="1294016"/>
        <a:ext cx="10817257" cy="1100146"/>
      </dsp:txXfrm>
    </dsp:sp>
    <dsp:sp modelId="{7F0A1247-6E11-4670-8057-C59290AEC1C8}">
      <dsp:nvSpPr>
        <dsp:cNvPr id="0" name=""/>
        <dsp:cNvSpPr/>
      </dsp:nvSpPr>
      <dsp:spPr>
        <a:xfrm>
          <a:off x="0" y="2467571"/>
          <a:ext cx="10936287" cy="1219176"/>
        </a:xfrm>
        <a:prstGeom prst="roundRect">
          <a:avLst/>
        </a:prstGeom>
        <a:solidFill>
          <a:schemeClr val="accent3">
            <a:hueOff val="-1218831"/>
            <a:satOff val="2987"/>
            <a:lumOff val="-61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21920" rIns="2743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What did you want those around you to know? </a:t>
          </a:r>
          <a:endParaRPr lang="en-US" sz="3200" kern="1200" dirty="0"/>
        </a:p>
      </dsp:txBody>
      <dsp:txXfrm>
        <a:off x="59515" y="2527086"/>
        <a:ext cx="10817257" cy="1100146"/>
      </dsp:txXfrm>
    </dsp:sp>
    <dsp:sp modelId="{FC8D7CEE-E675-4205-B8A8-F8BD2EAB8B9B}">
      <dsp:nvSpPr>
        <dsp:cNvPr id="0" name=""/>
        <dsp:cNvSpPr/>
      </dsp:nvSpPr>
      <dsp:spPr>
        <a:xfrm>
          <a:off x="0" y="3700642"/>
          <a:ext cx="10936287" cy="1219176"/>
        </a:xfrm>
        <a:prstGeom prst="roundRect">
          <a:avLst/>
        </a:prstGeom>
        <a:solidFill>
          <a:schemeClr val="accent3">
            <a:hueOff val="-1828246"/>
            <a:satOff val="4480"/>
            <a:lumOff val="-92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121920" rIns="2743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How could others have been helpful to you?</a:t>
          </a:r>
          <a:endParaRPr lang="en-US" sz="3200" kern="1200" dirty="0"/>
        </a:p>
      </dsp:txBody>
      <dsp:txXfrm>
        <a:off x="59515" y="3760157"/>
        <a:ext cx="10817257" cy="110014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d-ID"/>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3FF51EF-36C4-4F31-8057-9F32EAB9B564}" type="datetimeFigureOut">
              <a:rPr lang="id-ID" smtClean="0"/>
              <a:t>14/06/2021</a:t>
            </a:fld>
            <a:endParaRPr lang="id-ID"/>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id-ID"/>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id-ID"/>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1FFF44B-0CBB-4A91-B3AD-913E57354C2B}" type="slidenum">
              <a:rPr lang="id-ID" smtClean="0"/>
              <a:t>‹#›</a:t>
            </a:fld>
            <a:endParaRPr lang="id-ID"/>
          </a:p>
        </p:txBody>
      </p:sp>
    </p:spTree>
    <p:extLst>
      <p:ext uri="{BB962C8B-B14F-4D97-AF65-F5344CB8AC3E}">
        <p14:creationId xmlns:p14="http://schemas.microsoft.com/office/powerpoint/2010/main" val="551142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15</a:t>
            </a:fld>
            <a:endParaRPr lang="id-ID"/>
          </a:p>
        </p:txBody>
      </p:sp>
    </p:spTree>
    <p:extLst>
      <p:ext uri="{BB962C8B-B14F-4D97-AF65-F5344CB8AC3E}">
        <p14:creationId xmlns:p14="http://schemas.microsoft.com/office/powerpoint/2010/main" val="3869977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16</a:t>
            </a:fld>
            <a:endParaRPr lang="id-ID"/>
          </a:p>
        </p:txBody>
      </p:sp>
    </p:spTree>
    <p:extLst>
      <p:ext uri="{BB962C8B-B14F-4D97-AF65-F5344CB8AC3E}">
        <p14:creationId xmlns:p14="http://schemas.microsoft.com/office/powerpoint/2010/main" val="2671249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25</a:t>
            </a:fld>
            <a:endParaRPr lang="id-ID"/>
          </a:p>
        </p:txBody>
      </p:sp>
    </p:spTree>
    <p:extLst>
      <p:ext uri="{BB962C8B-B14F-4D97-AF65-F5344CB8AC3E}">
        <p14:creationId xmlns:p14="http://schemas.microsoft.com/office/powerpoint/2010/main" val="2626811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27</a:t>
            </a:fld>
            <a:endParaRPr lang="id-ID"/>
          </a:p>
        </p:txBody>
      </p:sp>
    </p:spTree>
    <p:extLst>
      <p:ext uri="{BB962C8B-B14F-4D97-AF65-F5344CB8AC3E}">
        <p14:creationId xmlns:p14="http://schemas.microsoft.com/office/powerpoint/2010/main" val="1758509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29</a:t>
            </a:fld>
            <a:endParaRPr lang="id-ID"/>
          </a:p>
        </p:txBody>
      </p:sp>
    </p:spTree>
    <p:extLst>
      <p:ext uri="{BB962C8B-B14F-4D97-AF65-F5344CB8AC3E}">
        <p14:creationId xmlns:p14="http://schemas.microsoft.com/office/powerpoint/2010/main" val="3884463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30</a:t>
            </a:fld>
            <a:endParaRPr lang="id-ID"/>
          </a:p>
        </p:txBody>
      </p:sp>
    </p:spTree>
    <p:extLst>
      <p:ext uri="{BB962C8B-B14F-4D97-AF65-F5344CB8AC3E}">
        <p14:creationId xmlns:p14="http://schemas.microsoft.com/office/powerpoint/2010/main" val="3644412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33</a:t>
            </a:fld>
            <a:endParaRPr lang="id-ID"/>
          </a:p>
        </p:txBody>
      </p:sp>
    </p:spTree>
    <p:extLst>
      <p:ext uri="{BB962C8B-B14F-4D97-AF65-F5344CB8AC3E}">
        <p14:creationId xmlns:p14="http://schemas.microsoft.com/office/powerpoint/2010/main" val="325914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35</a:t>
            </a:fld>
            <a:endParaRPr lang="id-ID"/>
          </a:p>
        </p:txBody>
      </p:sp>
    </p:spTree>
    <p:extLst>
      <p:ext uri="{BB962C8B-B14F-4D97-AF65-F5344CB8AC3E}">
        <p14:creationId xmlns:p14="http://schemas.microsoft.com/office/powerpoint/2010/main" val="4110746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36</a:t>
            </a:fld>
            <a:endParaRPr lang="id-ID"/>
          </a:p>
        </p:txBody>
      </p:sp>
    </p:spTree>
    <p:extLst>
      <p:ext uri="{BB962C8B-B14F-4D97-AF65-F5344CB8AC3E}">
        <p14:creationId xmlns:p14="http://schemas.microsoft.com/office/powerpoint/2010/main" val="1024582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37</a:t>
            </a:fld>
            <a:endParaRPr lang="id-ID"/>
          </a:p>
        </p:txBody>
      </p:sp>
    </p:spTree>
    <p:extLst>
      <p:ext uri="{BB962C8B-B14F-4D97-AF65-F5344CB8AC3E}">
        <p14:creationId xmlns:p14="http://schemas.microsoft.com/office/powerpoint/2010/main" val="1744725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2</a:t>
            </a:fld>
            <a:endParaRPr lang="id-ID"/>
          </a:p>
        </p:txBody>
      </p:sp>
    </p:spTree>
    <p:extLst>
      <p:ext uri="{BB962C8B-B14F-4D97-AF65-F5344CB8AC3E}">
        <p14:creationId xmlns:p14="http://schemas.microsoft.com/office/powerpoint/2010/main" val="2569598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38</a:t>
            </a:fld>
            <a:endParaRPr lang="id-ID"/>
          </a:p>
        </p:txBody>
      </p:sp>
    </p:spTree>
    <p:extLst>
      <p:ext uri="{BB962C8B-B14F-4D97-AF65-F5344CB8AC3E}">
        <p14:creationId xmlns:p14="http://schemas.microsoft.com/office/powerpoint/2010/main" val="1470223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39</a:t>
            </a:fld>
            <a:endParaRPr lang="id-ID"/>
          </a:p>
        </p:txBody>
      </p:sp>
    </p:spTree>
    <p:extLst>
      <p:ext uri="{BB962C8B-B14F-4D97-AF65-F5344CB8AC3E}">
        <p14:creationId xmlns:p14="http://schemas.microsoft.com/office/powerpoint/2010/main" val="3380221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40</a:t>
            </a:fld>
            <a:endParaRPr lang="id-ID"/>
          </a:p>
        </p:txBody>
      </p:sp>
    </p:spTree>
    <p:extLst>
      <p:ext uri="{BB962C8B-B14F-4D97-AF65-F5344CB8AC3E}">
        <p14:creationId xmlns:p14="http://schemas.microsoft.com/office/powerpoint/2010/main" val="1527846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41</a:t>
            </a:fld>
            <a:endParaRPr lang="id-ID"/>
          </a:p>
        </p:txBody>
      </p:sp>
    </p:spTree>
    <p:extLst>
      <p:ext uri="{BB962C8B-B14F-4D97-AF65-F5344CB8AC3E}">
        <p14:creationId xmlns:p14="http://schemas.microsoft.com/office/powerpoint/2010/main" val="42366953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42</a:t>
            </a:fld>
            <a:endParaRPr lang="id-ID"/>
          </a:p>
        </p:txBody>
      </p:sp>
    </p:spTree>
    <p:extLst>
      <p:ext uri="{BB962C8B-B14F-4D97-AF65-F5344CB8AC3E}">
        <p14:creationId xmlns:p14="http://schemas.microsoft.com/office/powerpoint/2010/main" val="1682266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44</a:t>
            </a:fld>
            <a:endParaRPr lang="id-ID"/>
          </a:p>
        </p:txBody>
      </p:sp>
    </p:spTree>
    <p:extLst>
      <p:ext uri="{BB962C8B-B14F-4D97-AF65-F5344CB8AC3E}">
        <p14:creationId xmlns:p14="http://schemas.microsoft.com/office/powerpoint/2010/main" val="4038762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45</a:t>
            </a:fld>
            <a:endParaRPr lang="id-ID"/>
          </a:p>
        </p:txBody>
      </p:sp>
    </p:spTree>
    <p:extLst>
      <p:ext uri="{BB962C8B-B14F-4D97-AF65-F5344CB8AC3E}">
        <p14:creationId xmlns:p14="http://schemas.microsoft.com/office/powerpoint/2010/main" val="3839185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46</a:t>
            </a:fld>
            <a:endParaRPr lang="id-ID"/>
          </a:p>
        </p:txBody>
      </p:sp>
    </p:spTree>
    <p:extLst>
      <p:ext uri="{BB962C8B-B14F-4D97-AF65-F5344CB8AC3E}">
        <p14:creationId xmlns:p14="http://schemas.microsoft.com/office/powerpoint/2010/main" val="1313920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48</a:t>
            </a:fld>
            <a:endParaRPr lang="id-ID"/>
          </a:p>
        </p:txBody>
      </p:sp>
    </p:spTree>
    <p:extLst>
      <p:ext uri="{BB962C8B-B14F-4D97-AF65-F5344CB8AC3E}">
        <p14:creationId xmlns:p14="http://schemas.microsoft.com/office/powerpoint/2010/main" val="269847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49</a:t>
            </a:fld>
            <a:endParaRPr lang="id-ID"/>
          </a:p>
        </p:txBody>
      </p:sp>
    </p:spTree>
    <p:extLst>
      <p:ext uri="{BB962C8B-B14F-4D97-AF65-F5344CB8AC3E}">
        <p14:creationId xmlns:p14="http://schemas.microsoft.com/office/powerpoint/2010/main" val="216456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50</a:t>
            </a:fld>
            <a:endParaRPr lang="id-ID"/>
          </a:p>
        </p:txBody>
      </p:sp>
    </p:spTree>
    <p:extLst>
      <p:ext uri="{BB962C8B-B14F-4D97-AF65-F5344CB8AC3E}">
        <p14:creationId xmlns:p14="http://schemas.microsoft.com/office/powerpoint/2010/main" val="532991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53</a:t>
            </a:fld>
            <a:endParaRPr lang="id-ID"/>
          </a:p>
        </p:txBody>
      </p:sp>
    </p:spTree>
    <p:extLst>
      <p:ext uri="{BB962C8B-B14F-4D97-AF65-F5344CB8AC3E}">
        <p14:creationId xmlns:p14="http://schemas.microsoft.com/office/powerpoint/2010/main" val="34683806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54</a:t>
            </a:fld>
            <a:endParaRPr lang="id-ID"/>
          </a:p>
        </p:txBody>
      </p:sp>
    </p:spTree>
    <p:extLst>
      <p:ext uri="{BB962C8B-B14F-4D97-AF65-F5344CB8AC3E}">
        <p14:creationId xmlns:p14="http://schemas.microsoft.com/office/powerpoint/2010/main" val="4500659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56</a:t>
            </a:fld>
            <a:endParaRPr lang="id-ID"/>
          </a:p>
        </p:txBody>
      </p:sp>
    </p:spTree>
    <p:extLst>
      <p:ext uri="{BB962C8B-B14F-4D97-AF65-F5344CB8AC3E}">
        <p14:creationId xmlns:p14="http://schemas.microsoft.com/office/powerpoint/2010/main" val="1426381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57</a:t>
            </a:fld>
            <a:endParaRPr lang="id-ID"/>
          </a:p>
        </p:txBody>
      </p:sp>
    </p:spTree>
    <p:extLst>
      <p:ext uri="{BB962C8B-B14F-4D97-AF65-F5344CB8AC3E}">
        <p14:creationId xmlns:p14="http://schemas.microsoft.com/office/powerpoint/2010/main" val="739094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58</a:t>
            </a:fld>
            <a:endParaRPr lang="id-ID"/>
          </a:p>
        </p:txBody>
      </p:sp>
    </p:spTree>
    <p:extLst>
      <p:ext uri="{BB962C8B-B14F-4D97-AF65-F5344CB8AC3E}">
        <p14:creationId xmlns:p14="http://schemas.microsoft.com/office/powerpoint/2010/main" val="35840282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59</a:t>
            </a:fld>
            <a:endParaRPr lang="id-ID"/>
          </a:p>
        </p:txBody>
      </p:sp>
    </p:spTree>
    <p:extLst>
      <p:ext uri="{BB962C8B-B14F-4D97-AF65-F5344CB8AC3E}">
        <p14:creationId xmlns:p14="http://schemas.microsoft.com/office/powerpoint/2010/main" val="1362019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60</a:t>
            </a:fld>
            <a:endParaRPr lang="id-ID"/>
          </a:p>
        </p:txBody>
      </p:sp>
    </p:spTree>
    <p:extLst>
      <p:ext uri="{BB962C8B-B14F-4D97-AF65-F5344CB8AC3E}">
        <p14:creationId xmlns:p14="http://schemas.microsoft.com/office/powerpoint/2010/main" val="3414031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61</a:t>
            </a:fld>
            <a:endParaRPr lang="id-ID"/>
          </a:p>
        </p:txBody>
      </p:sp>
    </p:spTree>
    <p:extLst>
      <p:ext uri="{BB962C8B-B14F-4D97-AF65-F5344CB8AC3E}">
        <p14:creationId xmlns:p14="http://schemas.microsoft.com/office/powerpoint/2010/main" val="2909511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62</a:t>
            </a:fld>
            <a:endParaRPr lang="id-ID"/>
          </a:p>
        </p:txBody>
      </p:sp>
    </p:spTree>
    <p:extLst>
      <p:ext uri="{BB962C8B-B14F-4D97-AF65-F5344CB8AC3E}">
        <p14:creationId xmlns:p14="http://schemas.microsoft.com/office/powerpoint/2010/main" val="84402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6</a:t>
            </a:fld>
            <a:endParaRPr lang="id-ID"/>
          </a:p>
        </p:txBody>
      </p:sp>
    </p:spTree>
    <p:extLst>
      <p:ext uri="{BB962C8B-B14F-4D97-AF65-F5344CB8AC3E}">
        <p14:creationId xmlns:p14="http://schemas.microsoft.com/office/powerpoint/2010/main" val="19470350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63</a:t>
            </a:fld>
            <a:endParaRPr lang="id-ID"/>
          </a:p>
        </p:txBody>
      </p:sp>
    </p:spTree>
    <p:extLst>
      <p:ext uri="{BB962C8B-B14F-4D97-AF65-F5344CB8AC3E}">
        <p14:creationId xmlns:p14="http://schemas.microsoft.com/office/powerpoint/2010/main" val="192944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64</a:t>
            </a:fld>
            <a:endParaRPr lang="id-ID"/>
          </a:p>
        </p:txBody>
      </p:sp>
    </p:spTree>
    <p:extLst>
      <p:ext uri="{BB962C8B-B14F-4D97-AF65-F5344CB8AC3E}">
        <p14:creationId xmlns:p14="http://schemas.microsoft.com/office/powerpoint/2010/main" val="15698084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66</a:t>
            </a:fld>
            <a:endParaRPr lang="id-ID"/>
          </a:p>
        </p:txBody>
      </p:sp>
    </p:spTree>
    <p:extLst>
      <p:ext uri="{BB962C8B-B14F-4D97-AF65-F5344CB8AC3E}">
        <p14:creationId xmlns:p14="http://schemas.microsoft.com/office/powerpoint/2010/main" val="893974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67</a:t>
            </a:fld>
            <a:endParaRPr lang="id-ID"/>
          </a:p>
        </p:txBody>
      </p:sp>
    </p:spTree>
    <p:extLst>
      <p:ext uri="{BB962C8B-B14F-4D97-AF65-F5344CB8AC3E}">
        <p14:creationId xmlns:p14="http://schemas.microsoft.com/office/powerpoint/2010/main" val="3676219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68</a:t>
            </a:fld>
            <a:endParaRPr lang="id-ID"/>
          </a:p>
        </p:txBody>
      </p:sp>
    </p:spTree>
    <p:extLst>
      <p:ext uri="{BB962C8B-B14F-4D97-AF65-F5344CB8AC3E}">
        <p14:creationId xmlns:p14="http://schemas.microsoft.com/office/powerpoint/2010/main" val="1532390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69</a:t>
            </a:fld>
            <a:endParaRPr lang="id-ID"/>
          </a:p>
        </p:txBody>
      </p:sp>
    </p:spTree>
    <p:extLst>
      <p:ext uri="{BB962C8B-B14F-4D97-AF65-F5344CB8AC3E}">
        <p14:creationId xmlns:p14="http://schemas.microsoft.com/office/powerpoint/2010/main" val="798433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71</a:t>
            </a:fld>
            <a:endParaRPr lang="id-ID"/>
          </a:p>
        </p:txBody>
      </p:sp>
    </p:spTree>
    <p:extLst>
      <p:ext uri="{BB962C8B-B14F-4D97-AF65-F5344CB8AC3E}">
        <p14:creationId xmlns:p14="http://schemas.microsoft.com/office/powerpoint/2010/main" val="15877816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73</a:t>
            </a:fld>
            <a:endParaRPr lang="id-ID"/>
          </a:p>
        </p:txBody>
      </p:sp>
    </p:spTree>
    <p:extLst>
      <p:ext uri="{BB962C8B-B14F-4D97-AF65-F5344CB8AC3E}">
        <p14:creationId xmlns:p14="http://schemas.microsoft.com/office/powerpoint/2010/main" val="6717867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75</a:t>
            </a:fld>
            <a:endParaRPr lang="id-ID"/>
          </a:p>
        </p:txBody>
      </p:sp>
    </p:spTree>
    <p:extLst>
      <p:ext uri="{BB962C8B-B14F-4D97-AF65-F5344CB8AC3E}">
        <p14:creationId xmlns:p14="http://schemas.microsoft.com/office/powerpoint/2010/main" val="40820728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76</a:t>
            </a:fld>
            <a:endParaRPr lang="id-ID"/>
          </a:p>
        </p:txBody>
      </p:sp>
    </p:spTree>
    <p:extLst>
      <p:ext uri="{BB962C8B-B14F-4D97-AF65-F5344CB8AC3E}">
        <p14:creationId xmlns:p14="http://schemas.microsoft.com/office/powerpoint/2010/main" val="51870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9</a:t>
            </a:fld>
            <a:endParaRPr lang="id-ID"/>
          </a:p>
        </p:txBody>
      </p:sp>
    </p:spTree>
    <p:extLst>
      <p:ext uri="{BB962C8B-B14F-4D97-AF65-F5344CB8AC3E}">
        <p14:creationId xmlns:p14="http://schemas.microsoft.com/office/powerpoint/2010/main" val="35723589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77</a:t>
            </a:fld>
            <a:endParaRPr lang="id-ID"/>
          </a:p>
        </p:txBody>
      </p:sp>
    </p:spTree>
    <p:extLst>
      <p:ext uri="{BB962C8B-B14F-4D97-AF65-F5344CB8AC3E}">
        <p14:creationId xmlns:p14="http://schemas.microsoft.com/office/powerpoint/2010/main" val="11099960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78</a:t>
            </a:fld>
            <a:endParaRPr lang="id-ID"/>
          </a:p>
        </p:txBody>
      </p:sp>
    </p:spTree>
    <p:extLst>
      <p:ext uri="{BB962C8B-B14F-4D97-AF65-F5344CB8AC3E}">
        <p14:creationId xmlns:p14="http://schemas.microsoft.com/office/powerpoint/2010/main" val="22132004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79</a:t>
            </a:fld>
            <a:endParaRPr lang="id-ID"/>
          </a:p>
        </p:txBody>
      </p:sp>
    </p:spTree>
    <p:extLst>
      <p:ext uri="{BB962C8B-B14F-4D97-AF65-F5344CB8AC3E}">
        <p14:creationId xmlns:p14="http://schemas.microsoft.com/office/powerpoint/2010/main" val="9908812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80</a:t>
            </a:fld>
            <a:endParaRPr lang="id-ID"/>
          </a:p>
        </p:txBody>
      </p:sp>
    </p:spTree>
    <p:extLst>
      <p:ext uri="{BB962C8B-B14F-4D97-AF65-F5344CB8AC3E}">
        <p14:creationId xmlns:p14="http://schemas.microsoft.com/office/powerpoint/2010/main" val="22774274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81</a:t>
            </a:fld>
            <a:endParaRPr lang="id-ID"/>
          </a:p>
        </p:txBody>
      </p:sp>
    </p:spTree>
    <p:extLst>
      <p:ext uri="{BB962C8B-B14F-4D97-AF65-F5344CB8AC3E}">
        <p14:creationId xmlns:p14="http://schemas.microsoft.com/office/powerpoint/2010/main" val="2710024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Us</a:t>
            </a:r>
          </a:p>
          <a:p>
            <a:endParaRPr lang="en-US" dirty="0"/>
          </a:p>
          <a:p>
            <a:r>
              <a:rPr lang="en-US" dirty="0"/>
              <a:t>Graphic: (Logo of  GW, symbol of The George Washington University)</a:t>
            </a:r>
          </a:p>
          <a:p>
            <a:endParaRPr lang="en-US" dirty="0"/>
          </a:p>
          <a:p>
            <a:r>
              <a:rPr lang="en-US" dirty="0"/>
              <a:t>Dr. Maureen McGuire-Kuletz, Principal Investigator</a:t>
            </a:r>
          </a:p>
          <a:p>
            <a:r>
              <a:rPr lang="en-US" dirty="0"/>
              <a:t>Email:  Mkuletz@gwu.edu</a:t>
            </a:r>
          </a:p>
          <a:p>
            <a:endParaRPr lang="en-US" dirty="0"/>
          </a:p>
          <a:p>
            <a:r>
              <a:rPr lang="en-US" dirty="0"/>
              <a:t>John C. Walsh, Project Director</a:t>
            </a:r>
          </a:p>
          <a:p>
            <a:r>
              <a:rPr lang="en-US" dirty="0"/>
              <a:t>Email:  jcwalsh@gwu.edu</a:t>
            </a:r>
          </a:p>
          <a:p>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84</a:t>
            </a:fld>
            <a:endParaRPr lang="id-ID"/>
          </a:p>
        </p:txBody>
      </p:sp>
    </p:spTree>
    <p:extLst>
      <p:ext uri="{BB962C8B-B14F-4D97-AF65-F5344CB8AC3E}">
        <p14:creationId xmlns:p14="http://schemas.microsoft.com/office/powerpoint/2010/main" val="2359002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10</a:t>
            </a:fld>
            <a:endParaRPr lang="id-ID"/>
          </a:p>
        </p:txBody>
      </p:sp>
    </p:spTree>
    <p:extLst>
      <p:ext uri="{BB962C8B-B14F-4D97-AF65-F5344CB8AC3E}">
        <p14:creationId xmlns:p14="http://schemas.microsoft.com/office/powerpoint/2010/main" val="4132707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11</a:t>
            </a:fld>
            <a:endParaRPr lang="id-ID"/>
          </a:p>
        </p:txBody>
      </p:sp>
    </p:spTree>
    <p:extLst>
      <p:ext uri="{BB962C8B-B14F-4D97-AF65-F5344CB8AC3E}">
        <p14:creationId xmlns:p14="http://schemas.microsoft.com/office/powerpoint/2010/main" val="1913651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12</a:t>
            </a:fld>
            <a:endParaRPr lang="id-ID"/>
          </a:p>
        </p:txBody>
      </p:sp>
    </p:spTree>
    <p:extLst>
      <p:ext uri="{BB962C8B-B14F-4D97-AF65-F5344CB8AC3E}">
        <p14:creationId xmlns:p14="http://schemas.microsoft.com/office/powerpoint/2010/main" val="758327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1FFF44B-0CBB-4A91-B3AD-913E57354C2B}" type="slidenum">
              <a:rPr lang="id-ID" smtClean="0"/>
              <a:t>14</a:t>
            </a:fld>
            <a:endParaRPr lang="id-ID"/>
          </a:p>
        </p:txBody>
      </p:sp>
    </p:spTree>
    <p:extLst>
      <p:ext uri="{BB962C8B-B14F-4D97-AF65-F5344CB8AC3E}">
        <p14:creationId xmlns:p14="http://schemas.microsoft.com/office/powerpoint/2010/main" val="1234002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6.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6.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6.sv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mj-lt"/>
              </a:defRPr>
            </a:lvl1pPr>
          </a:lstStyle>
          <a:p>
            <a:r>
              <a:rPr lang="en-US" dirty="0"/>
              <a:t>Click to edit Master title style</a:t>
            </a:r>
            <a:endParaRPr lang="id-ID"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id-ID" dirty="0"/>
          </a:p>
        </p:txBody>
      </p:sp>
    </p:spTree>
    <p:custDataLst>
      <p:tags r:id="rId1"/>
    </p:custDataLst>
    <p:extLst>
      <p:ext uri="{BB962C8B-B14F-4D97-AF65-F5344CB8AC3E}">
        <p14:creationId xmlns:p14="http://schemas.microsoft.com/office/powerpoint/2010/main" val="1830839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63084" y="4406900"/>
            <a:ext cx="10363200" cy="13620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Clr>
                <a:schemeClr val="dk1"/>
              </a:buClr>
              <a:buSzPts val="4000"/>
              <a:buFont typeface="Calibri"/>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a:t>Click to edit Master title style</a:t>
            </a:r>
            <a:endParaRPr/>
          </a:p>
        </p:txBody>
      </p:sp>
      <p:sp>
        <p:nvSpPr>
          <p:cNvPr id="52" name="Google Shape;52;p13"/>
          <p:cNvSpPr txBox="1">
            <a:spLocks noGrp="1"/>
          </p:cNvSpPr>
          <p:nvPr>
            <p:ph type="body" idx="1"/>
          </p:nvPr>
        </p:nvSpPr>
        <p:spPr>
          <a:xfrm>
            <a:off x="963084" y="2906713"/>
            <a:ext cx="10363200" cy="15004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400"/>
              </a:spcBef>
              <a:spcAft>
                <a:spcPts val="0"/>
              </a:spcAft>
              <a:buClr>
                <a:srgbClr val="888888"/>
              </a:buClr>
              <a:buSzPts val="2000"/>
              <a:buNone/>
              <a:defRPr sz="2000">
                <a:solidFill>
                  <a:srgbClr val="888888"/>
                </a:solidFill>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pPr lvl="0"/>
            <a:r>
              <a:rPr lang="en-US"/>
              <a:t>Click to edit Master text styles</a:t>
            </a:r>
          </a:p>
        </p:txBody>
      </p:sp>
      <p:sp>
        <p:nvSpPr>
          <p:cNvPr id="53" name="Google Shape;53;p13"/>
          <p:cNvSpPr txBox="1">
            <a:spLocks noGrp="1"/>
          </p:cNvSpPr>
          <p:nvPr>
            <p:ph type="dt" idx="10"/>
          </p:nvPr>
        </p:nvSpPr>
        <p:spPr>
          <a:xfrm>
            <a:off x="609600" y="6356351"/>
            <a:ext cx="2844800" cy="3652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1pPr>
            <a:lvl2pPr marR="0" lvl="1"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chemeClr val="lt1"/>
              </a:buClr>
              <a:buSzPts val="1400"/>
              <a:buFont typeface="Corbel"/>
              <a:buNone/>
              <a:defRPr sz="1800" b="0" i="0" u="none" strike="noStrike" cap="none">
                <a:solidFill>
                  <a:schemeClr val="lt1"/>
                </a:solidFill>
                <a:latin typeface="Corbel"/>
                <a:ea typeface="Corbel"/>
                <a:cs typeface="Corbel"/>
                <a:sym typeface="Corbel"/>
              </a:defRPr>
            </a:lvl9pPr>
          </a:lstStyle>
          <a:p>
            <a:endParaRPr dirty="0"/>
          </a:p>
        </p:txBody>
      </p:sp>
      <p:sp>
        <p:nvSpPr>
          <p:cNvPr id="54" name="Google Shape;54;p13"/>
          <p:cNvSpPr txBox="1">
            <a:spLocks noGrp="1"/>
          </p:cNvSpPr>
          <p:nvPr>
            <p:ph type="ftr" idx="11"/>
          </p:nvPr>
        </p:nvSpPr>
        <p:spPr>
          <a:xfrm>
            <a:off x="4165600" y="6356351"/>
            <a:ext cx="3860800" cy="3652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chemeClr val="lt1"/>
              </a:buClr>
              <a:buSzPts val="1400"/>
              <a:buFont typeface="Corbel"/>
              <a:buNone/>
              <a:defRPr/>
            </a:lvl1pPr>
            <a:lvl2pPr lvl="1" algn="l" rtl="0">
              <a:lnSpc>
                <a:spcPct val="100000"/>
              </a:lnSpc>
              <a:spcBef>
                <a:spcPts val="0"/>
              </a:spcBef>
              <a:spcAft>
                <a:spcPts val="0"/>
              </a:spcAft>
              <a:buClr>
                <a:schemeClr val="lt1"/>
              </a:buClr>
              <a:buSzPts val="1400"/>
              <a:buFont typeface="Corbel"/>
              <a:buNone/>
              <a:defRPr/>
            </a:lvl2pPr>
            <a:lvl3pPr lvl="2" algn="l" rtl="0">
              <a:lnSpc>
                <a:spcPct val="100000"/>
              </a:lnSpc>
              <a:spcBef>
                <a:spcPts val="0"/>
              </a:spcBef>
              <a:spcAft>
                <a:spcPts val="0"/>
              </a:spcAft>
              <a:buClr>
                <a:schemeClr val="lt1"/>
              </a:buClr>
              <a:buSzPts val="1400"/>
              <a:buFont typeface="Corbel"/>
              <a:buNone/>
              <a:defRPr/>
            </a:lvl3pPr>
            <a:lvl4pPr lvl="3" algn="l" rtl="0">
              <a:lnSpc>
                <a:spcPct val="100000"/>
              </a:lnSpc>
              <a:spcBef>
                <a:spcPts val="0"/>
              </a:spcBef>
              <a:spcAft>
                <a:spcPts val="0"/>
              </a:spcAft>
              <a:buClr>
                <a:schemeClr val="lt1"/>
              </a:buClr>
              <a:buSzPts val="1400"/>
              <a:buFont typeface="Corbel"/>
              <a:buNone/>
              <a:defRPr/>
            </a:lvl4pPr>
            <a:lvl5pPr lvl="4" algn="l" rtl="0">
              <a:lnSpc>
                <a:spcPct val="100000"/>
              </a:lnSpc>
              <a:spcBef>
                <a:spcPts val="0"/>
              </a:spcBef>
              <a:spcAft>
                <a:spcPts val="0"/>
              </a:spcAft>
              <a:buClr>
                <a:schemeClr val="lt1"/>
              </a:buClr>
              <a:buSzPts val="1400"/>
              <a:buFont typeface="Corbel"/>
              <a:buNone/>
              <a:defRPr/>
            </a:lvl5pPr>
            <a:lvl6pPr lvl="5" algn="l" rtl="0">
              <a:lnSpc>
                <a:spcPct val="100000"/>
              </a:lnSpc>
              <a:spcBef>
                <a:spcPts val="0"/>
              </a:spcBef>
              <a:spcAft>
                <a:spcPts val="0"/>
              </a:spcAft>
              <a:buClr>
                <a:schemeClr val="lt1"/>
              </a:buClr>
              <a:buSzPts val="1400"/>
              <a:buFont typeface="Corbel"/>
              <a:buNone/>
              <a:defRPr/>
            </a:lvl6pPr>
            <a:lvl7pPr lvl="6" algn="l" rtl="0">
              <a:lnSpc>
                <a:spcPct val="100000"/>
              </a:lnSpc>
              <a:spcBef>
                <a:spcPts val="0"/>
              </a:spcBef>
              <a:spcAft>
                <a:spcPts val="0"/>
              </a:spcAft>
              <a:buClr>
                <a:schemeClr val="lt1"/>
              </a:buClr>
              <a:buSzPts val="1400"/>
              <a:buFont typeface="Corbel"/>
              <a:buNone/>
              <a:defRPr/>
            </a:lvl7pPr>
            <a:lvl8pPr lvl="7" algn="l" rtl="0">
              <a:lnSpc>
                <a:spcPct val="100000"/>
              </a:lnSpc>
              <a:spcBef>
                <a:spcPts val="0"/>
              </a:spcBef>
              <a:spcAft>
                <a:spcPts val="0"/>
              </a:spcAft>
              <a:buClr>
                <a:schemeClr val="lt1"/>
              </a:buClr>
              <a:buSzPts val="1400"/>
              <a:buFont typeface="Corbel"/>
              <a:buNone/>
              <a:defRPr/>
            </a:lvl8pPr>
            <a:lvl9pPr lvl="8" algn="l" rtl="0">
              <a:lnSpc>
                <a:spcPct val="100000"/>
              </a:lnSpc>
              <a:spcBef>
                <a:spcPts val="0"/>
              </a:spcBef>
              <a:spcAft>
                <a:spcPts val="0"/>
              </a:spcAft>
              <a:buClr>
                <a:schemeClr val="lt1"/>
              </a:buClr>
              <a:buSzPts val="1400"/>
              <a:buFont typeface="Corbel"/>
              <a:buNone/>
              <a:defRPr/>
            </a:lvl9pPr>
          </a:lstStyle>
          <a:p>
            <a:endParaRPr dirty="0"/>
          </a:p>
        </p:txBody>
      </p:sp>
      <p:sp>
        <p:nvSpPr>
          <p:cNvPr id="55" name="Google Shape;55;p13"/>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20592"/>
              </a:buClr>
              <a:buSzPts val="1400"/>
              <a:buFont typeface="Corbel"/>
              <a:buNone/>
              <a:defRPr sz="1400" b="0" i="0" u="none" strike="noStrike" cap="none">
                <a:solidFill>
                  <a:srgbClr val="020592"/>
                </a:solidFill>
                <a:latin typeface="Corbel"/>
                <a:ea typeface="Corbel"/>
                <a:cs typeface="Corbel"/>
                <a:sym typeface="Corbel"/>
              </a:defRPr>
            </a:lvl1pPr>
            <a:lvl2pPr marL="0" marR="0" lvl="1" indent="0" algn="r" rtl="0">
              <a:lnSpc>
                <a:spcPct val="100000"/>
              </a:lnSpc>
              <a:spcBef>
                <a:spcPts val="0"/>
              </a:spcBef>
              <a:spcAft>
                <a:spcPts val="0"/>
              </a:spcAft>
              <a:buClr>
                <a:srgbClr val="020592"/>
              </a:buClr>
              <a:buSzPts val="1400"/>
              <a:buFont typeface="Corbel"/>
              <a:buNone/>
              <a:defRPr sz="1400" b="0" i="0" u="none" strike="noStrike" cap="none">
                <a:solidFill>
                  <a:srgbClr val="020592"/>
                </a:solidFill>
                <a:latin typeface="Corbel"/>
                <a:ea typeface="Corbel"/>
                <a:cs typeface="Corbel"/>
                <a:sym typeface="Corbel"/>
              </a:defRPr>
            </a:lvl2pPr>
            <a:lvl3pPr marL="0" marR="0" lvl="2" indent="0" algn="r" rtl="0">
              <a:lnSpc>
                <a:spcPct val="100000"/>
              </a:lnSpc>
              <a:spcBef>
                <a:spcPts val="0"/>
              </a:spcBef>
              <a:spcAft>
                <a:spcPts val="0"/>
              </a:spcAft>
              <a:buClr>
                <a:srgbClr val="020592"/>
              </a:buClr>
              <a:buSzPts val="1400"/>
              <a:buFont typeface="Corbel"/>
              <a:buNone/>
              <a:defRPr sz="1400" b="0" i="0" u="none" strike="noStrike" cap="none">
                <a:solidFill>
                  <a:srgbClr val="020592"/>
                </a:solidFill>
                <a:latin typeface="Corbel"/>
                <a:ea typeface="Corbel"/>
                <a:cs typeface="Corbel"/>
                <a:sym typeface="Corbel"/>
              </a:defRPr>
            </a:lvl3pPr>
            <a:lvl4pPr marL="0" marR="0" lvl="3" indent="0" algn="r" rtl="0">
              <a:lnSpc>
                <a:spcPct val="100000"/>
              </a:lnSpc>
              <a:spcBef>
                <a:spcPts val="0"/>
              </a:spcBef>
              <a:spcAft>
                <a:spcPts val="0"/>
              </a:spcAft>
              <a:buClr>
                <a:srgbClr val="020592"/>
              </a:buClr>
              <a:buSzPts val="1400"/>
              <a:buFont typeface="Corbel"/>
              <a:buNone/>
              <a:defRPr sz="1400" b="0" i="0" u="none" strike="noStrike" cap="none">
                <a:solidFill>
                  <a:srgbClr val="020592"/>
                </a:solidFill>
                <a:latin typeface="Corbel"/>
                <a:ea typeface="Corbel"/>
                <a:cs typeface="Corbel"/>
                <a:sym typeface="Corbel"/>
              </a:defRPr>
            </a:lvl4pPr>
            <a:lvl5pPr marL="0" marR="0" lvl="4" indent="0" algn="r" rtl="0">
              <a:lnSpc>
                <a:spcPct val="100000"/>
              </a:lnSpc>
              <a:spcBef>
                <a:spcPts val="0"/>
              </a:spcBef>
              <a:spcAft>
                <a:spcPts val="0"/>
              </a:spcAft>
              <a:buClr>
                <a:srgbClr val="020592"/>
              </a:buClr>
              <a:buSzPts val="1400"/>
              <a:buFont typeface="Corbel"/>
              <a:buNone/>
              <a:defRPr sz="1400" b="0" i="0" u="none" strike="noStrike" cap="none">
                <a:solidFill>
                  <a:srgbClr val="020592"/>
                </a:solidFill>
                <a:latin typeface="Corbel"/>
                <a:ea typeface="Corbel"/>
                <a:cs typeface="Corbel"/>
                <a:sym typeface="Corbel"/>
              </a:defRPr>
            </a:lvl5pPr>
            <a:lvl6pPr marL="0" marR="0" lvl="5" indent="0" algn="r" rtl="0">
              <a:lnSpc>
                <a:spcPct val="100000"/>
              </a:lnSpc>
              <a:spcBef>
                <a:spcPts val="0"/>
              </a:spcBef>
              <a:spcAft>
                <a:spcPts val="0"/>
              </a:spcAft>
              <a:buClr>
                <a:srgbClr val="020592"/>
              </a:buClr>
              <a:buSzPts val="1400"/>
              <a:buFont typeface="Corbel"/>
              <a:buNone/>
              <a:defRPr sz="1400" b="0" i="0" u="none" strike="noStrike" cap="none">
                <a:solidFill>
                  <a:srgbClr val="020592"/>
                </a:solidFill>
                <a:latin typeface="Corbel"/>
                <a:ea typeface="Corbel"/>
                <a:cs typeface="Corbel"/>
                <a:sym typeface="Corbel"/>
              </a:defRPr>
            </a:lvl6pPr>
            <a:lvl7pPr marL="0" marR="0" lvl="6" indent="0" algn="r" rtl="0">
              <a:lnSpc>
                <a:spcPct val="100000"/>
              </a:lnSpc>
              <a:spcBef>
                <a:spcPts val="0"/>
              </a:spcBef>
              <a:spcAft>
                <a:spcPts val="0"/>
              </a:spcAft>
              <a:buClr>
                <a:srgbClr val="020592"/>
              </a:buClr>
              <a:buSzPts val="1400"/>
              <a:buFont typeface="Corbel"/>
              <a:buNone/>
              <a:defRPr sz="1400" b="0" i="0" u="none" strike="noStrike" cap="none">
                <a:solidFill>
                  <a:srgbClr val="020592"/>
                </a:solidFill>
                <a:latin typeface="Corbel"/>
                <a:ea typeface="Corbel"/>
                <a:cs typeface="Corbel"/>
                <a:sym typeface="Corbel"/>
              </a:defRPr>
            </a:lvl7pPr>
            <a:lvl8pPr marL="0" marR="0" lvl="7" indent="0" algn="r" rtl="0">
              <a:lnSpc>
                <a:spcPct val="100000"/>
              </a:lnSpc>
              <a:spcBef>
                <a:spcPts val="0"/>
              </a:spcBef>
              <a:spcAft>
                <a:spcPts val="0"/>
              </a:spcAft>
              <a:buClr>
                <a:srgbClr val="020592"/>
              </a:buClr>
              <a:buSzPts val="1400"/>
              <a:buFont typeface="Corbel"/>
              <a:buNone/>
              <a:defRPr sz="1400" b="0" i="0" u="none" strike="noStrike" cap="none">
                <a:solidFill>
                  <a:srgbClr val="020592"/>
                </a:solidFill>
                <a:latin typeface="Corbel"/>
                <a:ea typeface="Corbel"/>
                <a:cs typeface="Corbel"/>
                <a:sym typeface="Corbel"/>
              </a:defRPr>
            </a:lvl8pPr>
            <a:lvl9pPr marL="0" marR="0" lvl="8" indent="0" algn="r" rtl="0">
              <a:lnSpc>
                <a:spcPct val="100000"/>
              </a:lnSpc>
              <a:spcBef>
                <a:spcPts val="0"/>
              </a:spcBef>
              <a:spcAft>
                <a:spcPts val="0"/>
              </a:spcAft>
              <a:buClr>
                <a:srgbClr val="020592"/>
              </a:buClr>
              <a:buSzPts val="1400"/>
              <a:buFont typeface="Corbel"/>
              <a:buNone/>
              <a:defRPr sz="1400" b="0" i="0" u="none" strike="noStrike" cap="none">
                <a:solidFill>
                  <a:srgbClr val="020592"/>
                </a:solidFill>
                <a:latin typeface="Corbel"/>
                <a:ea typeface="Corbel"/>
                <a:cs typeface="Corbel"/>
                <a:sym typeface="Corbe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3404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349A-C57D-8B46-878D-9135EDFCC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110C0F-305B-2645-AC9F-527A294127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65EA0AF-E30A-5F45-97F2-892AECC8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99A84B-9A5A-1B46-A673-E47194050C55}"/>
              </a:ext>
            </a:extLst>
          </p:cNvPr>
          <p:cNvSpPr>
            <a:spLocks noGrp="1"/>
          </p:cNvSpPr>
          <p:nvPr>
            <p:ph type="dt" sz="half" idx="10"/>
          </p:nvPr>
        </p:nvSpPr>
        <p:spPr/>
        <p:txBody>
          <a:bodyPr/>
          <a:lstStyle/>
          <a:p>
            <a:fld id="{A585062F-571B-724C-A094-D86808E1BCCA}" type="datetimeFigureOut">
              <a:rPr lang="en-US" smtClean="0"/>
              <a:t>6/14/2021</a:t>
            </a:fld>
            <a:endParaRPr lang="en-US" dirty="0"/>
          </a:p>
        </p:txBody>
      </p:sp>
      <p:sp>
        <p:nvSpPr>
          <p:cNvPr id="6" name="Footer Placeholder 5">
            <a:extLst>
              <a:ext uri="{FF2B5EF4-FFF2-40B4-BE49-F238E27FC236}">
                <a16:creationId xmlns:a16="http://schemas.microsoft.com/office/drawing/2014/main" id="{859BE6E2-8F21-B549-BBFC-870B3F9FE6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DD50C0-7406-E741-9669-8BC44E5E56E9}"/>
              </a:ext>
            </a:extLst>
          </p:cNvPr>
          <p:cNvSpPr>
            <a:spLocks noGrp="1"/>
          </p:cNvSpPr>
          <p:nvPr>
            <p:ph type="sldNum" sz="quarter" idx="12"/>
          </p:nvPr>
        </p:nvSpPr>
        <p:spPr/>
        <p:txBody>
          <a:bodyPr/>
          <a:lstStyle/>
          <a:p>
            <a:fld id="{37D43231-F17B-4B4B-A6AD-8B6CDA43F019}" type="slidenum">
              <a:rPr lang="en-US" smtClean="0"/>
              <a:t>‹#›</a:t>
            </a:fld>
            <a:endParaRPr lang="en-US" dirty="0"/>
          </a:p>
        </p:txBody>
      </p:sp>
    </p:spTree>
    <p:extLst>
      <p:ext uri="{BB962C8B-B14F-4D97-AF65-F5344CB8AC3E}">
        <p14:creationId xmlns:p14="http://schemas.microsoft.com/office/powerpoint/2010/main" val="278359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1"/>
            <a:ext cx="8915400" cy="72962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26104C5-4C93-4F3B-AAB6-5AEB38480A8C}" type="datetimeFigureOut">
              <a:rPr lang="en-US" smtClean="0"/>
              <a:t>6/14/2021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31814" y="4983088"/>
            <a:ext cx="779767" cy="365125"/>
          </a:xfrm>
        </p:spPr>
        <p:txBody>
          <a:body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94466068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F3CC-B154-4EA3-8E8D-62AD0D4AD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83718B-1731-4D42-BACB-EF60AD80F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706AAC-065D-47EB-96B9-D89BFB94FA1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F8734C0-6CB0-4D85-A473-C46F9A564D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054FEB-FF6C-4DC7-B285-00B3B9AF1A3F}"/>
              </a:ext>
            </a:extLst>
          </p:cNvPr>
          <p:cNvSpPr>
            <a:spLocks noGrp="1"/>
          </p:cNvSpPr>
          <p:nvPr>
            <p:ph type="sldNum" sz="quarter" idx="12"/>
          </p:nvPr>
        </p:nvSpPr>
        <p:spPr/>
        <p:txBody>
          <a:bodyPr/>
          <a:lstStyle/>
          <a:p>
            <a:fld id="{48195F83-C4C5-439B-AEBC-A588F3C4C385}" type="slidenum">
              <a:rPr lang="en-US" smtClean="0"/>
              <a:t>‹#›</a:t>
            </a:fld>
            <a:endParaRPr lang="en-US" dirty="0"/>
          </a:p>
        </p:txBody>
      </p:sp>
    </p:spTree>
    <p:extLst>
      <p:ext uri="{BB962C8B-B14F-4D97-AF65-F5344CB8AC3E}">
        <p14:creationId xmlns:p14="http://schemas.microsoft.com/office/powerpoint/2010/main" val="215544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744" y="1825625"/>
            <a:ext cx="10504055" cy="4351338"/>
          </a:xfrm>
        </p:spPr>
        <p:txBody>
          <a:bodyPr>
            <a:normAutofit/>
          </a:bodyPr>
          <a:lstStyle>
            <a:lvl1pPr marL="0" indent="0">
              <a:lnSpc>
                <a:spcPct val="100000"/>
              </a:lnSpc>
              <a:buFont typeface="Wingdings" panose="05000000000000000000" pitchFamily="2" charset="2"/>
              <a:buNone/>
              <a:defRPr sz="2400" b="1"/>
            </a:lvl1pPr>
            <a:lvl2pPr marL="514350" indent="-514350">
              <a:lnSpc>
                <a:spcPct val="100000"/>
              </a:lnSpc>
              <a:buClr>
                <a:schemeClr val="accent2"/>
              </a:buClr>
              <a:buFont typeface="Wingdings" panose="05000000000000000000" pitchFamily="2" charset="2"/>
              <a:buChar char="ü"/>
              <a:defRPr sz="2400"/>
            </a:lvl2pPr>
            <a:lvl3pPr marL="857250" indent="-339725">
              <a:lnSpc>
                <a:spcPct val="100000"/>
              </a:lnSpc>
              <a:defRPr sz="2400"/>
            </a:lvl3pPr>
            <a:lvl4pPr marL="1200150" indent="-341313">
              <a:lnSpc>
                <a:spcPct val="100000"/>
              </a:lnSpc>
              <a:defRPr sz="2400"/>
            </a:lvl4pPr>
            <a:lvl5pPr>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 Fourth level</a:t>
            </a:r>
          </a:p>
          <a:p>
            <a:pPr lvl="4"/>
            <a:r>
              <a:rPr lang="en-US" dirty="0"/>
              <a:t>Fifth level</a:t>
            </a:r>
            <a:endParaRPr lang="id-ID" dirty="0"/>
          </a:p>
        </p:txBody>
      </p:sp>
      <p:sp>
        <p:nvSpPr>
          <p:cNvPr id="6" name="Rectangle 5">
            <a:extLst>
              <a:ext uri="{FF2B5EF4-FFF2-40B4-BE49-F238E27FC236}">
                <a16:creationId xmlns:a16="http://schemas.microsoft.com/office/drawing/2014/main" id="{AF703D28-63B5-4120-B844-9E4670494F9E}"/>
              </a:ext>
            </a:extLst>
          </p:cNvPr>
          <p:cNvSpPr/>
          <p:nvPr userDrawn="1"/>
        </p:nvSpPr>
        <p:spPr>
          <a:xfrm>
            <a:off x="9519612" y="6201193"/>
            <a:ext cx="2375835" cy="461665"/>
          </a:xfrm>
          <a:prstGeom prst="rect">
            <a:avLst/>
          </a:prstGeom>
          <a:noFill/>
        </p:spPr>
        <p:txBody>
          <a:bodyPr wrap="square">
            <a:spAutoFit/>
          </a:bodyPr>
          <a:lstStyle/>
          <a:p>
            <a:pPr algn="r"/>
            <a:r>
              <a:rPr lang="en-US" sz="2400" b="1" dirty="0">
                <a:solidFill>
                  <a:srgbClr val="004065"/>
                </a:solidFill>
                <a:latin typeface="Calibri"/>
              </a:rPr>
              <a:t>train</a:t>
            </a:r>
            <a:r>
              <a:rPr lang="en-US" sz="2400" b="1" dirty="0">
                <a:solidFill>
                  <a:srgbClr val="7AC144">
                    <a:lumMod val="75000"/>
                  </a:srgbClr>
                </a:solidFill>
                <a:latin typeface="Calibri"/>
              </a:rPr>
              <a:t>VR</a:t>
            </a:r>
            <a:r>
              <a:rPr lang="en-US" sz="2400" b="1" dirty="0">
                <a:solidFill>
                  <a:srgbClr val="004065"/>
                </a:solidFill>
                <a:latin typeface="Calibri"/>
              </a:rPr>
              <a:t>.org</a:t>
            </a:r>
            <a:endParaRPr lang="en-US" sz="2400" dirty="0">
              <a:solidFill>
                <a:srgbClr val="004065"/>
              </a:solidFill>
              <a:latin typeface="Calibri"/>
            </a:endParaRPr>
          </a:p>
        </p:txBody>
      </p:sp>
      <p:pic>
        <p:nvPicPr>
          <p:cNvPr id="7" name="Graphic 6">
            <a:extLst>
              <a:ext uri="{FF2B5EF4-FFF2-40B4-BE49-F238E27FC236}">
                <a16:creationId xmlns:a16="http://schemas.microsoft.com/office/drawing/2014/main" id="{5BC02DE3-44F5-4129-8153-D5CFBF62710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53814" y="6201193"/>
            <a:ext cx="531596" cy="357453"/>
          </a:xfrm>
          <a:prstGeom prst="rect">
            <a:avLst/>
          </a:prstGeom>
        </p:spPr>
      </p:pic>
      <p:pic>
        <p:nvPicPr>
          <p:cNvPr id="8" name="Graphic 7">
            <a:extLst>
              <a:ext uri="{FF2B5EF4-FFF2-40B4-BE49-F238E27FC236}">
                <a16:creationId xmlns:a16="http://schemas.microsoft.com/office/drawing/2014/main" id="{DE3CBB1C-BF4E-4225-A484-FD1AF259439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31690" y="809661"/>
            <a:ext cx="599359" cy="716475"/>
          </a:xfrm>
          <a:prstGeom prst="rect">
            <a:avLst/>
          </a:prstGeom>
        </p:spPr>
      </p:pic>
    </p:spTree>
    <p:custDataLst>
      <p:tags r:id="rId1"/>
    </p:custDataLst>
    <p:extLst>
      <p:ext uri="{BB962C8B-B14F-4D97-AF65-F5344CB8AC3E}">
        <p14:creationId xmlns:p14="http://schemas.microsoft.com/office/powerpoint/2010/main" val="3107051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744" y="1825625"/>
            <a:ext cx="10504055" cy="4351338"/>
          </a:xfrm>
        </p:spPr>
        <p:txBody>
          <a:bodyPr>
            <a:normAutofit/>
          </a:bodyPr>
          <a:lstStyle>
            <a:lvl1pPr marL="0" indent="0">
              <a:lnSpc>
                <a:spcPct val="100000"/>
              </a:lnSpc>
              <a:buFont typeface="Wingdings" panose="05000000000000000000" pitchFamily="2" charset="2"/>
              <a:buNone/>
              <a:defRPr sz="2400" b="1"/>
            </a:lvl1pPr>
            <a:lvl2pPr marL="514350" indent="-514350">
              <a:lnSpc>
                <a:spcPct val="100000"/>
              </a:lnSpc>
              <a:buClr>
                <a:schemeClr val="accent2"/>
              </a:buClr>
              <a:buFont typeface="Wingdings" panose="05000000000000000000" pitchFamily="2" charset="2"/>
              <a:buChar char="ü"/>
              <a:defRPr sz="2400"/>
            </a:lvl2pPr>
            <a:lvl3pPr marL="857250" indent="-339725">
              <a:lnSpc>
                <a:spcPct val="100000"/>
              </a:lnSpc>
              <a:defRPr sz="2400"/>
            </a:lvl3pPr>
            <a:lvl4pPr marL="1200150" indent="-341313">
              <a:lnSpc>
                <a:spcPct val="100000"/>
              </a:lnSpc>
              <a:defRPr sz="2400"/>
            </a:lvl4pPr>
            <a:lvl5pPr>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 Fourth level</a:t>
            </a:r>
          </a:p>
          <a:p>
            <a:pPr lvl="4"/>
            <a:r>
              <a:rPr lang="en-US" dirty="0"/>
              <a:t>Fifth level</a:t>
            </a:r>
            <a:endParaRPr lang="id-ID" dirty="0"/>
          </a:p>
        </p:txBody>
      </p:sp>
      <p:sp>
        <p:nvSpPr>
          <p:cNvPr id="6" name="Rectangle 5">
            <a:extLst>
              <a:ext uri="{FF2B5EF4-FFF2-40B4-BE49-F238E27FC236}">
                <a16:creationId xmlns:a16="http://schemas.microsoft.com/office/drawing/2014/main" id="{AF703D28-63B5-4120-B844-9E4670494F9E}"/>
              </a:ext>
            </a:extLst>
          </p:cNvPr>
          <p:cNvSpPr/>
          <p:nvPr userDrawn="1"/>
        </p:nvSpPr>
        <p:spPr>
          <a:xfrm>
            <a:off x="9519612" y="6201193"/>
            <a:ext cx="2375835" cy="461665"/>
          </a:xfrm>
          <a:prstGeom prst="rect">
            <a:avLst/>
          </a:prstGeom>
          <a:noFill/>
        </p:spPr>
        <p:txBody>
          <a:bodyPr wrap="square">
            <a:spAutoFit/>
          </a:bodyPr>
          <a:lstStyle/>
          <a:p>
            <a:pPr algn="r"/>
            <a:r>
              <a:rPr lang="en-US" sz="2400" b="1" dirty="0">
                <a:solidFill>
                  <a:schemeClr val="accent1"/>
                </a:solidFill>
              </a:rPr>
              <a:t>train</a:t>
            </a:r>
            <a:r>
              <a:rPr lang="en-US" sz="2400" b="1" dirty="0">
                <a:solidFill>
                  <a:schemeClr val="accent2">
                    <a:lumMod val="75000"/>
                  </a:schemeClr>
                </a:solidFill>
              </a:rPr>
              <a:t>VR</a:t>
            </a:r>
            <a:r>
              <a:rPr lang="en-US" sz="2400" b="1" dirty="0">
                <a:solidFill>
                  <a:schemeClr val="accent1"/>
                </a:solidFill>
              </a:rPr>
              <a:t>.org</a:t>
            </a:r>
            <a:endParaRPr lang="en-US" sz="2400" dirty="0">
              <a:solidFill>
                <a:schemeClr val="accent1"/>
              </a:solidFill>
            </a:endParaRPr>
          </a:p>
        </p:txBody>
      </p:sp>
      <p:pic>
        <p:nvPicPr>
          <p:cNvPr id="7" name="Graphic 6">
            <a:extLst>
              <a:ext uri="{FF2B5EF4-FFF2-40B4-BE49-F238E27FC236}">
                <a16:creationId xmlns:a16="http://schemas.microsoft.com/office/drawing/2014/main" id="{5BC02DE3-44F5-4129-8153-D5CFBF62710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53814" y="6201193"/>
            <a:ext cx="531596" cy="357453"/>
          </a:xfrm>
          <a:prstGeom prst="rect">
            <a:avLst/>
          </a:prstGeom>
        </p:spPr>
      </p:pic>
      <p:pic>
        <p:nvPicPr>
          <p:cNvPr id="8" name="Graphic 7">
            <a:extLst>
              <a:ext uri="{FF2B5EF4-FFF2-40B4-BE49-F238E27FC236}">
                <a16:creationId xmlns:a16="http://schemas.microsoft.com/office/drawing/2014/main" id="{DE3CBB1C-BF4E-4225-A484-FD1AF259439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31690" y="809661"/>
            <a:ext cx="599359" cy="716475"/>
          </a:xfrm>
          <a:prstGeom prst="rect">
            <a:avLst/>
          </a:prstGeom>
        </p:spPr>
      </p:pic>
    </p:spTree>
    <p:custDataLst>
      <p:tags r:id="rId1"/>
    </p:custDataLst>
    <p:extLst>
      <p:ext uri="{BB962C8B-B14F-4D97-AF65-F5344CB8AC3E}">
        <p14:creationId xmlns:p14="http://schemas.microsoft.com/office/powerpoint/2010/main" val="4147320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744" y="1825625"/>
            <a:ext cx="10504055" cy="4351338"/>
          </a:xfrm>
        </p:spPr>
        <p:txBody>
          <a:bodyPr>
            <a:normAutofit/>
          </a:bodyPr>
          <a:lstStyle>
            <a:lvl1pPr marL="0" indent="0">
              <a:lnSpc>
                <a:spcPct val="100000"/>
              </a:lnSpc>
              <a:buFont typeface="Wingdings" panose="05000000000000000000" pitchFamily="2" charset="2"/>
              <a:buNone/>
              <a:defRPr sz="2400" b="1"/>
            </a:lvl1pPr>
            <a:lvl2pPr marL="514350" indent="-514350">
              <a:lnSpc>
                <a:spcPct val="100000"/>
              </a:lnSpc>
              <a:buClr>
                <a:schemeClr val="accent2"/>
              </a:buClr>
              <a:buFont typeface="Wingdings" panose="05000000000000000000" pitchFamily="2" charset="2"/>
              <a:buChar char="ü"/>
              <a:defRPr sz="2400"/>
            </a:lvl2pPr>
            <a:lvl3pPr marL="857250" indent="-339725">
              <a:lnSpc>
                <a:spcPct val="100000"/>
              </a:lnSpc>
              <a:defRPr sz="2400"/>
            </a:lvl3pPr>
            <a:lvl4pPr marL="1200150" indent="-341313">
              <a:lnSpc>
                <a:spcPct val="100000"/>
              </a:lnSpc>
              <a:defRPr sz="2400"/>
            </a:lvl4pPr>
            <a:lvl5pPr>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 Fourth level</a:t>
            </a:r>
          </a:p>
          <a:p>
            <a:pPr lvl="4"/>
            <a:r>
              <a:rPr lang="en-US" dirty="0"/>
              <a:t>Fifth level</a:t>
            </a:r>
            <a:endParaRPr lang="id-ID" dirty="0"/>
          </a:p>
        </p:txBody>
      </p:sp>
      <p:sp>
        <p:nvSpPr>
          <p:cNvPr id="6" name="Rectangle 5">
            <a:extLst>
              <a:ext uri="{FF2B5EF4-FFF2-40B4-BE49-F238E27FC236}">
                <a16:creationId xmlns:a16="http://schemas.microsoft.com/office/drawing/2014/main" id="{AF703D28-63B5-4120-B844-9E4670494F9E}"/>
              </a:ext>
            </a:extLst>
          </p:cNvPr>
          <p:cNvSpPr/>
          <p:nvPr userDrawn="1"/>
        </p:nvSpPr>
        <p:spPr>
          <a:xfrm>
            <a:off x="9519612" y="6201193"/>
            <a:ext cx="2375835" cy="461665"/>
          </a:xfrm>
          <a:prstGeom prst="rect">
            <a:avLst/>
          </a:prstGeom>
          <a:noFill/>
        </p:spPr>
        <p:txBody>
          <a:bodyPr wrap="square">
            <a:spAutoFit/>
          </a:bodyPr>
          <a:lstStyle/>
          <a:p>
            <a:pPr algn="r"/>
            <a:r>
              <a:rPr lang="en-US" sz="2400" b="1" dirty="0">
                <a:solidFill>
                  <a:schemeClr val="accent1"/>
                </a:solidFill>
              </a:rPr>
              <a:t>train</a:t>
            </a:r>
            <a:r>
              <a:rPr lang="en-US" sz="2400" b="1" dirty="0">
                <a:solidFill>
                  <a:schemeClr val="accent2">
                    <a:lumMod val="75000"/>
                  </a:schemeClr>
                </a:solidFill>
              </a:rPr>
              <a:t>VR</a:t>
            </a:r>
            <a:r>
              <a:rPr lang="en-US" sz="2400" b="1" dirty="0">
                <a:solidFill>
                  <a:schemeClr val="accent1"/>
                </a:solidFill>
              </a:rPr>
              <a:t>.org</a:t>
            </a:r>
            <a:endParaRPr lang="en-US" sz="2400" dirty="0">
              <a:solidFill>
                <a:schemeClr val="accent1"/>
              </a:solidFill>
            </a:endParaRPr>
          </a:p>
        </p:txBody>
      </p:sp>
      <p:pic>
        <p:nvPicPr>
          <p:cNvPr id="7" name="Graphic 6">
            <a:extLst>
              <a:ext uri="{FF2B5EF4-FFF2-40B4-BE49-F238E27FC236}">
                <a16:creationId xmlns:a16="http://schemas.microsoft.com/office/drawing/2014/main" id="{5BC02DE3-44F5-4129-8153-D5CFBF62710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53814" y="6201193"/>
            <a:ext cx="531596" cy="357453"/>
          </a:xfrm>
          <a:prstGeom prst="rect">
            <a:avLst/>
          </a:prstGeom>
        </p:spPr>
      </p:pic>
      <p:pic>
        <p:nvPicPr>
          <p:cNvPr id="8" name="Graphic 7">
            <a:extLst>
              <a:ext uri="{FF2B5EF4-FFF2-40B4-BE49-F238E27FC236}">
                <a16:creationId xmlns:a16="http://schemas.microsoft.com/office/drawing/2014/main" id="{DE3CBB1C-BF4E-4225-A484-FD1AF259439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31690" y="809661"/>
            <a:ext cx="599359" cy="716475"/>
          </a:xfrm>
          <a:prstGeom prst="rect">
            <a:avLst/>
          </a:prstGeom>
        </p:spPr>
      </p:pic>
    </p:spTree>
    <p:custDataLst>
      <p:tags r:id="rId1"/>
    </p:custDataLst>
    <p:extLst>
      <p:ext uri="{BB962C8B-B14F-4D97-AF65-F5344CB8AC3E}">
        <p14:creationId xmlns:p14="http://schemas.microsoft.com/office/powerpoint/2010/main" val="1548357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744" y="1825625"/>
            <a:ext cx="10504055" cy="4351338"/>
          </a:xfrm>
        </p:spPr>
        <p:txBody>
          <a:bodyPr>
            <a:normAutofit/>
          </a:bodyPr>
          <a:lstStyle>
            <a:lvl1pPr marL="0" indent="0">
              <a:lnSpc>
                <a:spcPct val="100000"/>
              </a:lnSpc>
              <a:buFont typeface="Wingdings" panose="05000000000000000000" pitchFamily="2" charset="2"/>
              <a:buNone/>
              <a:defRPr sz="2400" b="1"/>
            </a:lvl1pPr>
            <a:lvl2pPr marL="514350" indent="-514350">
              <a:lnSpc>
                <a:spcPct val="100000"/>
              </a:lnSpc>
              <a:buClr>
                <a:schemeClr val="accent2"/>
              </a:buClr>
              <a:buFont typeface="Wingdings" panose="05000000000000000000" pitchFamily="2" charset="2"/>
              <a:buChar char="ü"/>
              <a:defRPr sz="2400"/>
            </a:lvl2pPr>
            <a:lvl3pPr marL="857250" indent="-339725">
              <a:lnSpc>
                <a:spcPct val="100000"/>
              </a:lnSpc>
              <a:defRPr sz="2400"/>
            </a:lvl3pPr>
            <a:lvl4pPr marL="1200150" indent="-341313">
              <a:lnSpc>
                <a:spcPct val="100000"/>
              </a:lnSpc>
              <a:defRPr sz="2400"/>
            </a:lvl4pPr>
            <a:lvl5pPr>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 Fourth level</a:t>
            </a:r>
          </a:p>
          <a:p>
            <a:pPr lvl="4"/>
            <a:r>
              <a:rPr lang="en-US" dirty="0"/>
              <a:t>Fifth level</a:t>
            </a:r>
            <a:endParaRPr lang="id-ID" dirty="0"/>
          </a:p>
        </p:txBody>
      </p:sp>
      <p:sp>
        <p:nvSpPr>
          <p:cNvPr id="6" name="Rectangle 5">
            <a:extLst>
              <a:ext uri="{FF2B5EF4-FFF2-40B4-BE49-F238E27FC236}">
                <a16:creationId xmlns:a16="http://schemas.microsoft.com/office/drawing/2014/main" id="{AF703D28-63B5-4120-B844-9E4670494F9E}"/>
              </a:ext>
            </a:extLst>
          </p:cNvPr>
          <p:cNvSpPr/>
          <p:nvPr userDrawn="1"/>
        </p:nvSpPr>
        <p:spPr>
          <a:xfrm>
            <a:off x="9519612" y="6201193"/>
            <a:ext cx="2375835" cy="461665"/>
          </a:xfrm>
          <a:prstGeom prst="rect">
            <a:avLst/>
          </a:prstGeom>
          <a:noFill/>
        </p:spPr>
        <p:txBody>
          <a:bodyPr wrap="square">
            <a:spAutoFit/>
          </a:bodyPr>
          <a:lstStyle/>
          <a:p>
            <a:pPr algn="r"/>
            <a:r>
              <a:rPr lang="en-US" sz="2400" b="1" dirty="0">
                <a:solidFill>
                  <a:schemeClr val="accent1"/>
                </a:solidFill>
              </a:rPr>
              <a:t>train</a:t>
            </a:r>
            <a:r>
              <a:rPr lang="en-US" sz="2400" b="1" dirty="0">
                <a:solidFill>
                  <a:schemeClr val="accent2">
                    <a:lumMod val="75000"/>
                  </a:schemeClr>
                </a:solidFill>
              </a:rPr>
              <a:t>VR</a:t>
            </a:r>
            <a:r>
              <a:rPr lang="en-US" sz="2400" b="1" dirty="0">
                <a:solidFill>
                  <a:schemeClr val="accent1"/>
                </a:solidFill>
              </a:rPr>
              <a:t>.org</a:t>
            </a:r>
            <a:endParaRPr lang="en-US" sz="2400" dirty="0">
              <a:solidFill>
                <a:schemeClr val="accent1"/>
              </a:solidFill>
            </a:endParaRPr>
          </a:p>
        </p:txBody>
      </p:sp>
      <p:pic>
        <p:nvPicPr>
          <p:cNvPr id="7" name="Graphic 6">
            <a:extLst>
              <a:ext uri="{FF2B5EF4-FFF2-40B4-BE49-F238E27FC236}">
                <a16:creationId xmlns:a16="http://schemas.microsoft.com/office/drawing/2014/main" id="{5BC02DE3-44F5-4129-8153-D5CFBF62710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53814" y="6201193"/>
            <a:ext cx="531596" cy="357453"/>
          </a:xfrm>
          <a:prstGeom prst="rect">
            <a:avLst/>
          </a:prstGeom>
        </p:spPr>
      </p:pic>
      <p:pic>
        <p:nvPicPr>
          <p:cNvPr id="8" name="Graphic 7">
            <a:extLst>
              <a:ext uri="{FF2B5EF4-FFF2-40B4-BE49-F238E27FC236}">
                <a16:creationId xmlns:a16="http://schemas.microsoft.com/office/drawing/2014/main" id="{DE3CBB1C-BF4E-4225-A484-FD1AF259439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31690" y="809661"/>
            <a:ext cx="599359" cy="716475"/>
          </a:xfrm>
          <a:prstGeom prst="rect">
            <a:avLst/>
          </a:prstGeom>
        </p:spPr>
      </p:pic>
    </p:spTree>
    <p:custDataLst>
      <p:tags r:id="rId1"/>
    </p:custDataLst>
    <p:extLst>
      <p:ext uri="{BB962C8B-B14F-4D97-AF65-F5344CB8AC3E}">
        <p14:creationId xmlns:p14="http://schemas.microsoft.com/office/powerpoint/2010/main" val="292237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744" y="1825625"/>
            <a:ext cx="10504055" cy="4351338"/>
          </a:xfrm>
        </p:spPr>
        <p:txBody>
          <a:bodyPr>
            <a:normAutofit/>
          </a:bodyPr>
          <a:lstStyle>
            <a:lvl1pPr marL="0" indent="0">
              <a:lnSpc>
                <a:spcPct val="100000"/>
              </a:lnSpc>
              <a:buFont typeface="Wingdings" panose="05000000000000000000" pitchFamily="2" charset="2"/>
              <a:buNone/>
              <a:defRPr sz="2400" b="1"/>
            </a:lvl1pPr>
            <a:lvl2pPr marL="514350" indent="-514350">
              <a:lnSpc>
                <a:spcPct val="100000"/>
              </a:lnSpc>
              <a:buClr>
                <a:schemeClr val="accent2"/>
              </a:buClr>
              <a:buFont typeface="Wingdings" panose="05000000000000000000" pitchFamily="2" charset="2"/>
              <a:buChar char="ü"/>
              <a:defRPr sz="2400"/>
            </a:lvl2pPr>
            <a:lvl3pPr marL="857250" indent="-339725">
              <a:lnSpc>
                <a:spcPct val="100000"/>
              </a:lnSpc>
              <a:defRPr sz="2400"/>
            </a:lvl3pPr>
            <a:lvl4pPr marL="1200150" indent="-341313">
              <a:lnSpc>
                <a:spcPct val="100000"/>
              </a:lnSpc>
              <a:defRPr sz="2400"/>
            </a:lvl4pPr>
            <a:lvl5pPr>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 Fourth level</a:t>
            </a:r>
          </a:p>
          <a:p>
            <a:pPr lvl="4"/>
            <a:r>
              <a:rPr lang="en-US" dirty="0"/>
              <a:t>Fifth level</a:t>
            </a:r>
            <a:endParaRPr lang="id-ID" dirty="0"/>
          </a:p>
        </p:txBody>
      </p:sp>
      <p:sp>
        <p:nvSpPr>
          <p:cNvPr id="6" name="Rectangle 5">
            <a:extLst>
              <a:ext uri="{FF2B5EF4-FFF2-40B4-BE49-F238E27FC236}">
                <a16:creationId xmlns:a16="http://schemas.microsoft.com/office/drawing/2014/main" id="{AF703D28-63B5-4120-B844-9E4670494F9E}"/>
              </a:ext>
            </a:extLst>
          </p:cNvPr>
          <p:cNvSpPr/>
          <p:nvPr userDrawn="1"/>
        </p:nvSpPr>
        <p:spPr>
          <a:xfrm>
            <a:off x="9519612" y="6201193"/>
            <a:ext cx="2375835" cy="461665"/>
          </a:xfrm>
          <a:prstGeom prst="rect">
            <a:avLst/>
          </a:prstGeom>
          <a:noFill/>
        </p:spPr>
        <p:txBody>
          <a:bodyPr wrap="square">
            <a:spAutoFit/>
          </a:bodyPr>
          <a:lstStyle/>
          <a:p>
            <a:pPr algn="r"/>
            <a:r>
              <a:rPr lang="en-US" sz="2400" b="1" dirty="0">
                <a:solidFill>
                  <a:schemeClr val="accent1"/>
                </a:solidFill>
              </a:rPr>
              <a:t>train</a:t>
            </a:r>
            <a:r>
              <a:rPr lang="en-US" sz="2400" b="1" dirty="0">
                <a:solidFill>
                  <a:schemeClr val="accent2">
                    <a:lumMod val="75000"/>
                  </a:schemeClr>
                </a:solidFill>
              </a:rPr>
              <a:t>VR</a:t>
            </a:r>
            <a:r>
              <a:rPr lang="en-US" sz="2400" b="1" dirty="0">
                <a:solidFill>
                  <a:schemeClr val="accent1"/>
                </a:solidFill>
              </a:rPr>
              <a:t>.org</a:t>
            </a:r>
            <a:endParaRPr lang="en-US" sz="2400" dirty="0">
              <a:solidFill>
                <a:schemeClr val="accent1"/>
              </a:solidFill>
            </a:endParaRPr>
          </a:p>
        </p:txBody>
      </p:sp>
      <p:pic>
        <p:nvPicPr>
          <p:cNvPr id="7" name="Graphic 6">
            <a:extLst>
              <a:ext uri="{FF2B5EF4-FFF2-40B4-BE49-F238E27FC236}">
                <a16:creationId xmlns:a16="http://schemas.microsoft.com/office/drawing/2014/main" id="{5BC02DE3-44F5-4129-8153-D5CFBF62710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53814" y="6201193"/>
            <a:ext cx="531596" cy="357453"/>
          </a:xfrm>
          <a:prstGeom prst="rect">
            <a:avLst/>
          </a:prstGeom>
        </p:spPr>
      </p:pic>
      <p:pic>
        <p:nvPicPr>
          <p:cNvPr id="8" name="Graphic 7">
            <a:extLst>
              <a:ext uri="{FF2B5EF4-FFF2-40B4-BE49-F238E27FC236}">
                <a16:creationId xmlns:a16="http://schemas.microsoft.com/office/drawing/2014/main" id="{DE3CBB1C-BF4E-4225-A484-FD1AF259439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31690" y="809661"/>
            <a:ext cx="599359" cy="716475"/>
          </a:xfrm>
          <a:prstGeom prst="rect">
            <a:avLst/>
          </a:prstGeom>
        </p:spPr>
      </p:pic>
    </p:spTree>
    <p:custDataLst>
      <p:tags r:id="rId1"/>
    </p:custDataLst>
    <p:extLst>
      <p:ext uri="{BB962C8B-B14F-4D97-AF65-F5344CB8AC3E}">
        <p14:creationId xmlns:p14="http://schemas.microsoft.com/office/powerpoint/2010/main" val="42016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744" y="1825625"/>
            <a:ext cx="10504055" cy="4351338"/>
          </a:xfrm>
        </p:spPr>
        <p:txBody>
          <a:bodyPr>
            <a:normAutofit/>
          </a:bodyPr>
          <a:lstStyle>
            <a:lvl1pPr marL="0" indent="0">
              <a:lnSpc>
                <a:spcPct val="100000"/>
              </a:lnSpc>
              <a:buFont typeface="Wingdings" panose="05000000000000000000" pitchFamily="2" charset="2"/>
              <a:buNone/>
              <a:defRPr sz="2400" b="1"/>
            </a:lvl1pPr>
            <a:lvl2pPr marL="514350" indent="-514350">
              <a:lnSpc>
                <a:spcPct val="100000"/>
              </a:lnSpc>
              <a:buClr>
                <a:schemeClr val="accent2"/>
              </a:buClr>
              <a:buFont typeface="Wingdings" panose="05000000000000000000" pitchFamily="2" charset="2"/>
              <a:buChar char="ü"/>
              <a:defRPr sz="2400"/>
            </a:lvl2pPr>
            <a:lvl3pPr marL="857250" indent="-339725">
              <a:lnSpc>
                <a:spcPct val="100000"/>
              </a:lnSpc>
              <a:defRPr sz="2400"/>
            </a:lvl3pPr>
            <a:lvl4pPr marL="1200150" indent="-341313">
              <a:lnSpc>
                <a:spcPct val="100000"/>
              </a:lnSpc>
              <a:defRPr sz="2400"/>
            </a:lvl4pPr>
            <a:lvl5pPr>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 Fourth level</a:t>
            </a:r>
          </a:p>
          <a:p>
            <a:pPr lvl="4"/>
            <a:r>
              <a:rPr lang="en-US" dirty="0"/>
              <a:t>Fifth level</a:t>
            </a:r>
            <a:endParaRPr lang="id-ID" dirty="0"/>
          </a:p>
        </p:txBody>
      </p:sp>
      <p:sp>
        <p:nvSpPr>
          <p:cNvPr id="6" name="Rectangle 5">
            <a:extLst>
              <a:ext uri="{FF2B5EF4-FFF2-40B4-BE49-F238E27FC236}">
                <a16:creationId xmlns:a16="http://schemas.microsoft.com/office/drawing/2014/main" id="{AF703D28-63B5-4120-B844-9E4670494F9E}"/>
              </a:ext>
            </a:extLst>
          </p:cNvPr>
          <p:cNvSpPr/>
          <p:nvPr userDrawn="1"/>
        </p:nvSpPr>
        <p:spPr>
          <a:xfrm>
            <a:off x="9519612" y="6201193"/>
            <a:ext cx="2375835" cy="461665"/>
          </a:xfrm>
          <a:prstGeom prst="rect">
            <a:avLst/>
          </a:prstGeom>
          <a:noFill/>
        </p:spPr>
        <p:txBody>
          <a:bodyPr wrap="square">
            <a:spAutoFit/>
          </a:bodyPr>
          <a:lstStyle/>
          <a:p>
            <a:pPr algn="r"/>
            <a:r>
              <a:rPr lang="en-US" sz="2400" b="1" dirty="0">
                <a:solidFill>
                  <a:schemeClr val="accent1"/>
                </a:solidFill>
              </a:rPr>
              <a:t>train</a:t>
            </a:r>
            <a:r>
              <a:rPr lang="en-US" sz="2400" b="1" dirty="0">
                <a:solidFill>
                  <a:schemeClr val="accent2">
                    <a:lumMod val="75000"/>
                  </a:schemeClr>
                </a:solidFill>
              </a:rPr>
              <a:t>VR</a:t>
            </a:r>
            <a:r>
              <a:rPr lang="en-US" sz="2400" b="1" dirty="0">
                <a:solidFill>
                  <a:schemeClr val="accent1"/>
                </a:solidFill>
              </a:rPr>
              <a:t>.org</a:t>
            </a:r>
            <a:endParaRPr lang="en-US" sz="2400" dirty="0">
              <a:solidFill>
                <a:schemeClr val="accent1"/>
              </a:solidFill>
            </a:endParaRPr>
          </a:p>
        </p:txBody>
      </p:sp>
      <p:pic>
        <p:nvPicPr>
          <p:cNvPr id="7" name="Graphic 6">
            <a:extLst>
              <a:ext uri="{FF2B5EF4-FFF2-40B4-BE49-F238E27FC236}">
                <a16:creationId xmlns:a16="http://schemas.microsoft.com/office/drawing/2014/main" id="{5BC02DE3-44F5-4129-8153-D5CFBF62710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53814" y="6201193"/>
            <a:ext cx="531596" cy="357453"/>
          </a:xfrm>
          <a:prstGeom prst="rect">
            <a:avLst/>
          </a:prstGeom>
        </p:spPr>
      </p:pic>
      <p:pic>
        <p:nvPicPr>
          <p:cNvPr id="8" name="Graphic 7">
            <a:extLst>
              <a:ext uri="{FF2B5EF4-FFF2-40B4-BE49-F238E27FC236}">
                <a16:creationId xmlns:a16="http://schemas.microsoft.com/office/drawing/2014/main" id="{DE3CBB1C-BF4E-4225-A484-FD1AF259439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31690" y="809661"/>
            <a:ext cx="599359" cy="716475"/>
          </a:xfrm>
          <a:prstGeom prst="rect">
            <a:avLst/>
          </a:prstGeom>
        </p:spPr>
      </p:pic>
    </p:spTree>
    <p:custDataLst>
      <p:tags r:id="rId1"/>
    </p:custDataLst>
    <p:extLst>
      <p:ext uri="{BB962C8B-B14F-4D97-AF65-F5344CB8AC3E}">
        <p14:creationId xmlns:p14="http://schemas.microsoft.com/office/powerpoint/2010/main" val="233380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latin typeface="+mj-lt"/>
              </a:defRPr>
            </a:lvl1pPr>
          </a:lstStyle>
          <a:p>
            <a:r>
              <a:rPr lang="en-US" dirty="0"/>
              <a:t>Click to edit Master title style</a:t>
            </a:r>
            <a:endParaRPr lang="id-ID"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id-ID" dirty="0"/>
          </a:p>
        </p:txBody>
      </p:sp>
    </p:spTree>
    <p:custDataLst>
      <p:tags r:id="rId1"/>
    </p:custDataLst>
    <p:extLst>
      <p:ext uri="{BB962C8B-B14F-4D97-AF65-F5344CB8AC3E}">
        <p14:creationId xmlns:p14="http://schemas.microsoft.com/office/powerpoint/2010/main" val="142270738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744" y="1825625"/>
            <a:ext cx="10504055" cy="4351338"/>
          </a:xfrm>
        </p:spPr>
        <p:txBody>
          <a:bodyPr>
            <a:normAutofit/>
          </a:bodyPr>
          <a:lstStyle>
            <a:lvl1pPr marL="0" indent="0">
              <a:lnSpc>
                <a:spcPct val="100000"/>
              </a:lnSpc>
              <a:buFont typeface="Wingdings" panose="05000000000000000000" pitchFamily="2" charset="2"/>
              <a:buNone/>
              <a:defRPr sz="2400" b="1"/>
            </a:lvl1pPr>
            <a:lvl2pPr marL="514350" indent="-514350">
              <a:lnSpc>
                <a:spcPct val="100000"/>
              </a:lnSpc>
              <a:buClr>
                <a:schemeClr val="accent2"/>
              </a:buClr>
              <a:buFont typeface="Wingdings" panose="05000000000000000000" pitchFamily="2" charset="2"/>
              <a:buChar char="ü"/>
              <a:defRPr sz="2400"/>
            </a:lvl2pPr>
            <a:lvl3pPr marL="857250" indent="-339725">
              <a:lnSpc>
                <a:spcPct val="100000"/>
              </a:lnSpc>
              <a:defRPr sz="2400"/>
            </a:lvl3pPr>
            <a:lvl4pPr marL="1200150" indent="-341313">
              <a:lnSpc>
                <a:spcPct val="100000"/>
              </a:lnSpc>
              <a:defRPr sz="2400"/>
            </a:lvl4pPr>
            <a:lvl5pPr>
              <a:lnSpc>
                <a:spcPct val="100000"/>
              </a:lnSpc>
              <a:defRPr sz="2400"/>
            </a:lvl5pPr>
          </a:lstStyle>
          <a:p>
            <a:pPr lvl="0"/>
            <a:r>
              <a:rPr lang="en-US" dirty="0"/>
              <a:t>Click to edit Master text styles</a:t>
            </a:r>
          </a:p>
          <a:p>
            <a:pPr lvl="1"/>
            <a:r>
              <a:rPr lang="en-US" dirty="0"/>
              <a:t>Second level</a:t>
            </a:r>
          </a:p>
          <a:p>
            <a:pPr lvl="2"/>
            <a:r>
              <a:rPr lang="en-US" dirty="0"/>
              <a:t>Third level</a:t>
            </a:r>
          </a:p>
          <a:p>
            <a:pPr lvl="3"/>
            <a:r>
              <a:rPr lang="en-US" dirty="0"/>
              <a:t> Fourth level</a:t>
            </a:r>
          </a:p>
          <a:p>
            <a:pPr lvl="4"/>
            <a:r>
              <a:rPr lang="en-US" dirty="0"/>
              <a:t>Fifth level</a:t>
            </a:r>
            <a:endParaRPr lang="id-ID" dirty="0"/>
          </a:p>
        </p:txBody>
      </p:sp>
      <p:sp>
        <p:nvSpPr>
          <p:cNvPr id="6" name="Rectangle 5">
            <a:extLst>
              <a:ext uri="{FF2B5EF4-FFF2-40B4-BE49-F238E27FC236}">
                <a16:creationId xmlns:a16="http://schemas.microsoft.com/office/drawing/2014/main" id="{AF703D28-63B5-4120-B844-9E4670494F9E}"/>
              </a:ext>
            </a:extLst>
          </p:cNvPr>
          <p:cNvSpPr/>
          <p:nvPr userDrawn="1"/>
        </p:nvSpPr>
        <p:spPr>
          <a:xfrm>
            <a:off x="9519612" y="6201193"/>
            <a:ext cx="2375835" cy="461665"/>
          </a:xfrm>
          <a:prstGeom prst="rect">
            <a:avLst/>
          </a:prstGeom>
          <a:noFill/>
        </p:spPr>
        <p:txBody>
          <a:bodyPr wrap="square">
            <a:spAutoFit/>
          </a:bodyPr>
          <a:lstStyle/>
          <a:p>
            <a:pPr algn="r"/>
            <a:r>
              <a:rPr lang="en-US" sz="2400" b="1" dirty="0">
                <a:solidFill>
                  <a:schemeClr val="accent1"/>
                </a:solidFill>
              </a:rPr>
              <a:t>train</a:t>
            </a:r>
            <a:r>
              <a:rPr lang="en-US" sz="2400" b="1" dirty="0">
                <a:solidFill>
                  <a:schemeClr val="accent2">
                    <a:lumMod val="75000"/>
                  </a:schemeClr>
                </a:solidFill>
              </a:rPr>
              <a:t>VR</a:t>
            </a:r>
            <a:r>
              <a:rPr lang="en-US" sz="2400" b="1" dirty="0">
                <a:solidFill>
                  <a:schemeClr val="accent1"/>
                </a:solidFill>
              </a:rPr>
              <a:t>.org</a:t>
            </a:r>
            <a:endParaRPr lang="en-US" sz="2400" dirty="0">
              <a:solidFill>
                <a:schemeClr val="accent1"/>
              </a:solidFill>
            </a:endParaRPr>
          </a:p>
        </p:txBody>
      </p:sp>
      <p:pic>
        <p:nvPicPr>
          <p:cNvPr id="7" name="Graphic 6">
            <a:extLst>
              <a:ext uri="{FF2B5EF4-FFF2-40B4-BE49-F238E27FC236}">
                <a16:creationId xmlns:a16="http://schemas.microsoft.com/office/drawing/2014/main" id="{5BC02DE3-44F5-4129-8153-D5CFBF62710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253814" y="6201193"/>
            <a:ext cx="531596" cy="357453"/>
          </a:xfrm>
          <a:prstGeom prst="rect">
            <a:avLst/>
          </a:prstGeom>
        </p:spPr>
      </p:pic>
      <p:pic>
        <p:nvPicPr>
          <p:cNvPr id="8" name="Graphic 7">
            <a:extLst>
              <a:ext uri="{FF2B5EF4-FFF2-40B4-BE49-F238E27FC236}">
                <a16:creationId xmlns:a16="http://schemas.microsoft.com/office/drawing/2014/main" id="{DE3CBB1C-BF4E-4225-A484-FD1AF259439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5400000">
            <a:off x="31690" y="809661"/>
            <a:ext cx="599359" cy="716475"/>
          </a:xfrm>
          <a:prstGeom prst="rect">
            <a:avLst/>
          </a:prstGeom>
        </p:spPr>
      </p:pic>
    </p:spTree>
    <p:custDataLst>
      <p:tags r:id="rId1"/>
    </p:custDataLst>
    <p:extLst>
      <p:ext uri="{BB962C8B-B14F-4D97-AF65-F5344CB8AC3E}">
        <p14:creationId xmlns:p14="http://schemas.microsoft.com/office/powerpoint/2010/main" val="124601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2"/>
                </a:solidFill>
                <a:latin typeface="+mj-lt"/>
              </a:defRPr>
            </a:lvl1pPr>
          </a:lstStyle>
          <a:p>
            <a:r>
              <a:rPr lang="en-US" dirty="0"/>
              <a:t>Click to edit Master title style</a:t>
            </a:r>
            <a:endParaRPr lang="id-ID"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id-ID" dirty="0"/>
          </a:p>
        </p:txBody>
      </p:sp>
    </p:spTree>
    <p:custDataLst>
      <p:tags r:id="rId1"/>
    </p:custDataLst>
    <p:extLst>
      <p:ext uri="{BB962C8B-B14F-4D97-AF65-F5344CB8AC3E}">
        <p14:creationId xmlns:p14="http://schemas.microsoft.com/office/powerpoint/2010/main" val="20151325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 trainvr websit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6000">
                <a:solidFill>
                  <a:schemeClr val="tx1"/>
                </a:solidFill>
                <a:latin typeface="+mj-lt"/>
              </a:defRPr>
            </a:lvl1pPr>
          </a:lstStyle>
          <a:p>
            <a:r>
              <a:rPr lang="en-US" dirty="0"/>
              <a:t>Click to edit Master title style</a:t>
            </a:r>
            <a:endParaRPr lang="id-ID"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id-ID" dirty="0"/>
          </a:p>
        </p:txBody>
      </p:sp>
      <p:sp>
        <p:nvSpPr>
          <p:cNvPr id="7" name="Rectangle 6">
            <a:extLst>
              <a:ext uri="{FF2B5EF4-FFF2-40B4-BE49-F238E27FC236}">
                <a16:creationId xmlns:a16="http://schemas.microsoft.com/office/drawing/2014/main" id="{6822214D-DD6A-45F5-8335-FFD50A52BCC1}"/>
              </a:ext>
            </a:extLst>
          </p:cNvPr>
          <p:cNvSpPr/>
          <p:nvPr userDrawn="1"/>
        </p:nvSpPr>
        <p:spPr>
          <a:xfrm>
            <a:off x="10091058" y="6201192"/>
            <a:ext cx="1781876" cy="461665"/>
          </a:xfrm>
          <a:prstGeom prst="rect">
            <a:avLst/>
          </a:prstGeom>
          <a:noFill/>
        </p:spPr>
        <p:txBody>
          <a:bodyPr wrap="square">
            <a:spAutoFit/>
          </a:bodyPr>
          <a:lstStyle/>
          <a:p>
            <a:pPr algn="r"/>
            <a:r>
              <a:rPr lang="en-US" sz="2400" b="1" dirty="0">
                <a:solidFill>
                  <a:schemeClr val="tx1"/>
                </a:solidFill>
              </a:rPr>
              <a:t>trainVR.org</a:t>
            </a:r>
            <a:endParaRPr lang="en-US" sz="2400" dirty="0">
              <a:solidFill>
                <a:schemeClr val="tx1"/>
              </a:solidFill>
            </a:endParaRPr>
          </a:p>
        </p:txBody>
      </p:sp>
      <p:pic>
        <p:nvPicPr>
          <p:cNvPr id="8" name="Graphic 7">
            <a:extLst>
              <a:ext uri="{FF2B5EF4-FFF2-40B4-BE49-F238E27FC236}">
                <a16:creationId xmlns:a16="http://schemas.microsoft.com/office/drawing/2014/main" id="{51E3B1C9-DAC6-470F-BEB2-06E77D0CEFF3}"/>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90394" y="6201192"/>
            <a:ext cx="398697" cy="357453"/>
          </a:xfrm>
          <a:prstGeom prst="rect">
            <a:avLst/>
          </a:prstGeom>
        </p:spPr>
      </p:pic>
    </p:spTree>
    <p:custDataLst>
      <p:tags r:id="rId1"/>
    </p:custDataLst>
    <p:extLst>
      <p:ext uri="{BB962C8B-B14F-4D97-AF65-F5344CB8AC3E}">
        <p14:creationId xmlns:p14="http://schemas.microsoft.com/office/powerpoint/2010/main" val="404807990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1433441"/>
            <a:ext cx="10515600" cy="2852737"/>
          </a:xfrm>
        </p:spPr>
        <p:txBody>
          <a:bodyPr anchor="ctr" anchorCtr="1"/>
          <a:lstStyle>
            <a:lvl1pPr>
              <a:defRPr sz="6000">
                <a:solidFill>
                  <a:schemeClr val="tx2"/>
                </a:solidFill>
                <a:latin typeface="+mj-lt"/>
              </a:defRPr>
            </a:lvl1pPr>
          </a:lstStyle>
          <a:p>
            <a:r>
              <a:rPr lang="en-US" dirty="0"/>
              <a:t>Click to edit Master title style</a:t>
            </a:r>
            <a:endParaRPr lang="id-ID" dirty="0"/>
          </a:p>
        </p:txBody>
      </p:sp>
      <p:sp>
        <p:nvSpPr>
          <p:cNvPr id="3" name="Text Placeholder 2"/>
          <p:cNvSpPr>
            <a:spLocks noGrp="1"/>
          </p:cNvSpPr>
          <p:nvPr>
            <p:ph type="body" idx="1"/>
          </p:nvPr>
        </p:nvSpPr>
        <p:spPr>
          <a:xfrm>
            <a:off x="831850" y="4424208"/>
            <a:ext cx="10515600" cy="1500187"/>
          </a:xfrm>
        </p:spPr>
        <p:txBody>
          <a:bodyPr anchor="t" anchorCtr="1"/>
          <a:lstStyle>
            <a:lvl1pPr marL="0" indent="0">
              <a:buNone/>
              <a:defRPr sz="2400" b="1">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grpSp>
        <p:nvGrpSpPr>
          <p:cNvPr id="4" name="Group 3">
            <a:extLst>
              <a:ext uri="{FF2B5EF4-FFF2-40B4-BE49-F238E27FC236}">
                <a16:creationId xmlns:a16="http://schemas.microsoft.com/office/drawing/2014/main" id="{2169BCDE-F1B3-43D7-9F24-74A170BEB776}"/>
              </a:ext>
            </a:extLst>
          </p:cNvPr>
          <p:cNvGrpSpPr/>
          <p:nvPr userDrawn="1"/>
        </p:nvGrpSpPr>
        <p:grpSpPr>
          <a:xfrm>
            <a:off x="0" y="6777577"/>
            <a:ext cx="12192000" cy="91440"/>
            <a:chOff x="-24372" y="-9481"/>
            <a:chExt cx="12509032" cy="6968295"/>
          </a:xfrm>
        </p:grpSpPr>
        <p:sp>
          <p:nvSpPr>
            <p:cNvPr id="5" name="Rectangle 4">
              <a:extLst>
                <a:ext uri="{FF2B5EF4-FFF2-40B4-BE49-F238E27FC236}">
                  <a16:creationId xmlns:a16="http://schemas.microsoft.com/office/drawing/2014/main" id="{D9836630-971E-49CE-9D4C-1EB63F2F8C4B}"/>
                </a:ext>
              </a:extLst>
            </p:cNvPr>
            <p:cNvSpPr/>
            <p:nvPr/>
          </p:nvSpPr>
          <p:spPr>
            <a:xfrm>
              <a:off x="-24372" y="0"/>
              <a:ext cx="1603809" cy="6958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Rectangle 5">
              <a:extLst>
                <a:ext uri="{FF2B5EF4-FFF2-40B4-BE49-F238E27FC236}">
                  <a16:creationId xmlns:a16="http://schemas.microsoft.com/office/drawing/2014/main" id="{4EFBF04E-3A18-427F-A198-2C5B1CE57821}"/>
                </a:ext>
              </a:extLst>
            </p:cNvPr>
            <p:cNvSpPr/>
            <p:nvPr/>
          </p:nvSpPr>
          <p:spPr>
            <a:xfrm>
              <a:off x="1503137" y="1046"/>
              <a:ext cx="1694624" cy="69577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Rectangle 6">
              <a:extLst>
                <a:ext uri="{FF2B5EF4-FFF2-40B4-BE49-F238E27FC236}">
                  <a16:creationId xmlns:a16="http://schemas.microsoft.com/office/drawing/2014/main" id="{42F10D70-7B16-438B-8801-284CF4448D15}"/>
                </a:ext>
              </a:extLst>
            </p:cNvPr>
            <p:cNvSpPr/>
            <p:nvPr/>
          </p:nvSpPr>
          <p:spPr>
            <a:xfrm>
              <a:off x="3107205" y="0"/>
              <a:ext cx="1694624" cy="6958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Rectangle 7">
              <a:extLst>
                <a:ext uri="{FF2B5EF4-FFF2-40B4-BE49-F238E27FC236}">
                  <a16:creationId xmlns:a16="http://schemas.microsoft.com/office/drawing/2014/main" id="{DFCB07F3-6354-4354-A2D9-54232EEE1EF2}"/>
                </a:ext>
              </a:extLst>
            </p:cNvPr>
            <p:cNvSpPr/>
            <p:nvPr/>
          </p:nvSpPr>
          <p:spPr>
            <a:xfrm>
              <a:off x="4710585" y="1046"/>
              <a:ext cx="1694624" cy="69577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9" name="Group 8">
              <a:extLst>
                <a:ext uri="{FF2B5EF4-FFF2-40B4-BE49-F238E27FC236}">
                  <a16:creationId xmlns:a16="http://schemas.microsoft.com/office/drawing/2014/main" id="{7D36A122-E585-4388-A189-6355F357C81A}"/>
                </a:ext>
              </a:extLst>
            </p:cNvPr>
            <p:cNvGrpSpPr/>
            <p:nvPr/>
          </p:nvGrpSpPr>
          <p:grpSpPr>
            <a:xfrm>
              <a:off x="6288183" y="-9481"/>
              <a:ext cx="6196477" cy="6961610"/>
              <a:chOff x="6288184" y="-9481"/>
              <a:chExt cx="5938282" cy="6867481"/>
            </a:xfrm>
          </p:grpSpPr>
          <p:sp>
            <p:nvSpPr>
              <p:cNvPr id="10" name="Rectangle 9">
                <a:extLst>
                  <a:ext uri="{FF2B5EF4-FFF2-40B4-BE49-F238E27FC236}">
                    <a16:creationId xmlns:a16="http://schemas.microsoft.com/office/drawing/2014/main" id="{5D775B94-A888-4E30-A049-0B62F2EDACDD}"/>
                  </a:ext>
                </a:extLst>
              </p:cNvPr>
              <p:cNvSpPr/>
              <p:nvPr/>
            </p:nvSpPr>
            <p:spPr>
              <a:xfrm>
                <a:off x="6288184" y="-7578"/>
                <a:ext cx="1624012" cy="68636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1" name="Rectangle 10">
                <a:extLst>
                  <a:ext uri="{FF2B5EF4-FFF2-40B4-BE49-F238E27FC236}">
                    <a16:creationId xmlns:a16="http://schemas.microsoft.com/office/drawing/2014/main" id="{772568E2-CBDD-44A3-9031-72A13B8BCF75}"/>
                  </a:ext>
                </a:extLst>
              </p:cNvPr>
              <p:cNvSpPr/>
              <p:nvPr/>
            </p:nvSpPr>
            <p:spPr>
              <a:xfrm>
                <a:off x="7892779" y="-5677"/>
                <a:ext cx="1453675" cy="68636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Rectangle 11">
                <a:extLst>
                  <a:ext uri="{FF2B5EF4-FFF2-40B4-BE49-F238E27FC236}">
                    <a16:creationId xmlns:a16="http://schemas.microsoft.com/office/drawing/2014/main" id="{96538F61-2552-4F3A-82A2-DB1E76CE2A95}"/>
                  </a:ext>
                </a:extLst>
              </p:cNvPr>
              <p:cNvSpPr/>
              <p:nvPr/>
            </p:nvSpPr>
            <p:spPr>
              <a:xfrm>
                <a:off x="9345894" y="-7579"/>
                <a:ext cx="1490770" cy="6863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 name="Rectangle 12">
                <a:extLst>
                  <a:ext uri="{FF2B5EF4-FFF2-40B4-BE49-F238E27FC236}">
                    <a16:creationId xmlns:a16="http://schemas.microsoft.com/office/drawing/2014/main" id="{BA49C1E3-6272-4687-B7F5-3375C99278B9}"/>
                  </a:ext>
                </a:extLst>
              </p:cNvPr>
              <p:cNvSpPr/>
              <p:nvPr/>
            </p:nvSpPr>
            <p:spPr>
              <a:xfrm>
                <a:off x="10825163" y="-9481"/>
                <a:ext cx="1401303" cy="68636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spTree>
    <p:custDataLst>
      <p:tags r:id="rId1"/>
    </p:custDataLst>
    <p:extLst>
      <p:ext uri="{BB962C8B-B14F-4D97-AF65-F5344CB8AC3E}">
        <p14:creationId xmlns:p14="http://schemas.microsoft.com/office/powerpoint/2010/main" val="405663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1" y="253477"/>
            <a:ext cx="10938646" cy="697057"/>
          </a:xfrm>
        </p:spPr>
        <p:txBody>
          <a:bodyPr>
            <a:noAutofit/>
          </a:bodyPr>
          <a:lstStyle>
            <a:lvl1pPr>
              <a:defRPr b="1">
                <a:latin typeface="+mj-lt"/>
              </a:defRPr>
            </a:lvl1pPr>
          </a:lstStyle>
          <a:p>
            <a:r>
              <a:rPr lang="en-US" dirty="0"/>
              <a:t>Click to edit Master title style</a:t>
            </a:r>
            <a:endParaRPr lang="id-ID" dirty="0"/>
          </a:p>
        </p:txBody>
      </p:sp>
      <p:sp>
        <p:nvSpPr>
          <p:cNvPr id="3" name="Content Placeholder 2"/>
          <p:cNvSpPr>
            <a:spLocks noGrp="1"/>
          </p:cNvSpPr>
          <p:nvPr>
            <p:ph sz="half" idx="1"/>
          </p:nvPr>
        </p:nvSpPr>
        <p:spPr>
          <a:xfrm>
            <a:off x="640080" y="1398722"/>
            <a:ext cx="5253943" cy="4351338"/>
          </a:xfrm>
        </p:spPr>
        <p:txBody>
          <a:bodyPr/>
          <a:lstStyle>
            <a:lvl1pPr marL="0" indent="0">
              <a:buNone/>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Content Placeholder 3"/>
          <p:cNvSpPr>
            <a:spLocks noGrp="1"/>
          </p:cNvSpPr>
          <p:nvPr>
            <p:ph sz="half" idx="2"/>
          </p:nvPr>
        </p:nvSpPr>
        <p:spPr>
          <a:xfrm>
            <a:off x="6324783" y="1398172"/>
            <a:ext cx="5253943" cy="4351338"/>
          </a:xfrm>
        </p:spPr>
        <p:txBody>
          <a:bodyPr/>
          <a:lstStyle>
            <a:lvl1pPr marL="0" indent="0">
              <a:buNone/>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9" name="Graphic 8">
            <a:extLst>
              <a:ext uri="{FF2B5EF4-FFF2-40B4-BE49-F238E27FC236}">
                <a16:creationId xmlns:a16="http://schemas.microsoft.com/office/drawing/2014/main" id="{177EDFB0-63D6-4DE7-BA13-C78FD6C4EE66}"/>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14447" b="14447"/>
          <a:stretch/>
        </p:blipFill>
        <p:spPr>
          <a:xfrm rot="5400000">
            <a:off x="-33051" y="385700"/>
            <a:ext cx="653474" cy="585874"/>
          </a:xfrm>
          <a:prstGeom prst="rect">
            <a:avLst/>
          </a:prstGeom>
        </p:spPr>
      </p:pic>
      <p:grpSp>
        <p:nvGrpSpPr>
          <p:cNvPr id="22" name="Group 21">
            <a:extLst>
              <a:ext uri="{FF2B5EF4-FFF2-40B4-BE49-F238E27FC236}">
                <a16:creationId xmlns:a16="http://schemas.microsoft.com/office/drawing/2014/main" id="{FBAF5D32-834C-496D-B23B-FEBBF5F3D257}"/>
              </a:ext>
            </a:extLst>
          </p:cNvPr>
          <p:cNvGrpSpPr/>
          <p:nvPr userDrawn="1"/>
        </p:nvGrpSpPr>
        <p:grpSpPr>
          <a:xfrm>
            <a:off x="0" y="6777577"/>
            <a:ext cx="12192000" cy="91440"/>
            <a:chOff x="-24372" y="-9481"/>
            <a:chExt cx="12509032" cy="6968295"/>
          </a:xfrm>
        </p:grpSpPr>
        <p:sp>
          <p:nvSpPr>
            <p:cNvPr id="23" name="Rectangle 22">
              <a:extLst>
                <a:ext uri="{FF2B5EF4-FFF2-40B4-BE49-F238E27FC236}">
                  <a16:creationId xmlns:a16="http://schemas.microsoft.com/office/drawing/2014/main" id="{3A443064-49F2-499F-AAA0-B3BC32979C91}"/>
                </a:ext>
              </a:extLst>
            </p:cNvPr>
            <p:cNvSpPr/>
            <p:nvPr/>
          </p:nvSpPr>
          <p:spPr>
            <a:xfrm>
              <a:off x="-24372" y="0"/>
              <a:ext cx="1603809" cy="6958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4" name="Rectangle 23">
              <a:extLst>
                <a:ext uri="{FF2B5EF4-FFF2-40B4-BE49-F238E27FC236}">
                  <a16:creationId xmlns:a16="http://schemas.microsoft.com/office/drawing/2014/main" id="{C3133856-E0E7-4684-A4E3-224E480D79A5}"/>
                </a:ext>
              </a:extLst>
            </p:cNvPr>
            <p:cNvSpPr/>
            <p:nvPr/>
          </p:nvSpPr>
          <p:spPr>
            <a:xfrm>
              <a:off x="1503137" y="1046"/>
              <a:ext cx="1694624" cy="69577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5" name="Rectangle 24">
              <a:extLst>
                <a:ext uri="{FF2B5EF4-FFF2-40B4-BE49-F238E27FC236}">
                  <a16:creationId xmlns:a16="http://schemas.microsoft.com/office/drawing/2014/main" id="{8FC3F8E7-82D4-4F6E-B9EC-79D6008A2A77}"/>
                </a:ext>
              </a:extLst>
            </p:cNvPr>
            <p:cNvSpPr/>
            <p:nvPr/>
          </p:nvSpPr>
          <p:spPr>
            <a:xfrm>
              <a:off x="3107205" y="0"/>
              <a:ext cx="1694624" cy="6958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6" name="Rectangle 25">
              <a:extLst>
                <a:ext uri="{FF2B5EF4-FFF2-40B4-BE49-F238E27FC236}">
                  <a16:creationId xmlns:a16="http://schemas.microsoft.com/office/drawing/2014/main" id="{87DF13C5-994C-41F7-8FE6-79845023A28F}"/>
                </a:ext>
              </a:extLst>
            </p:cNvPr>
            <p:cNvSpPr/>
            <p:nvPr/>
          </p:nvSpPr>
          <p:spPr>
            <a:xfrm>
              <a:off x="4710585" y="1046"/>
              <a:ext cx="1694624" cy="69577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27" name="Group 26">
              <a:extLst>
                <a:ext uri="{FF2B5EF4-FFF2-40B4-BE49-F238E27FC236}">
                  <a16:creationId xmlns:a16="http://schemas.microsoft.com/office/drawing/2014/main" id="{601DA01F-B8D0-415B-A8D2-6828B7B0DD9D}"/>
                </a:ext>
              </a:extLst>
            </p:cNvPr>
            <p:cNvGrpSpPr/>
            <p:nvPr/>
          </p:nvGrpSpPr>
          <p:grpSpPr>
            <a:xfrm>
              <a:off x="6288183" y="-9481"/>
              <a:ext cx="6196477" cy="6961610"/>
              <a:chOff x="6288184" y="-9481"/>
              <a:chExt cx="5938282" cy="6867481"/>
            </a:xfrm>
          </p:grpSpPr>
          <p:sp>
            <p:nvSpPr>
              <p:cNvPr id="28" name="Rectangle 27">
                <a:extLst>
                  <a:ext uri="{FF2B5EF4-FFF2-40B4-BE49-F238E27FC236}">
                    <a16:creationId xmlns:a16="http://schemas.microsoft.com/office/drawing/2014/main" id="{A7FE336B-C262-4A6A-B965-7655E2D91918}"/>
                  </a:ext>
                </a:extLst>
              </p:cNvPr>
              <p:cNvSpPr/>
              <p:nvPr/>
            </p:nvSpPr>
            <p:spPr>
              <a:xfrm>
                <a:off x="6288184" y="-7578"/>
                <a:ext cx="1624012" cy="68636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9" name="Rectangle 28">
                <a:extLst>
                  <a:ext uri="{FF2B5EF4-FFF2-40B4-BE49-F238E27FC236}">
                    <a16:creationId xmlns:a16="http://schemas.microsoft.com/office/drawing/2014/main" id="{0958D30E-3CFE-4DC8-A0BC-951769F77B7E}"/>
                  </a:ext>
                </a:extLst>
              </p:cNvPr>
              <p:cNvSpPr/>
              <p:nvPr/>
            </p:nvSpPr>
            <p:spPr>
              <a:xfrm>
                <a:off x="7892779" y="-5677"/>
                <a:ext cx="1453675" cy="68636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0" name="Rectangle 29">
                <a:extLst>
                  <a:ext uri="{FF2B5EF4-FFF2-40B4-BE49-F238E27FC236}">
                    <a16:creationId xmlns:a16="http://schemas.microsoft.com/office/drawing/2014/main" id="{D5183B91-4178-4947-9BE2-768426A428AB}"/>
                  </a:ext>
                </a:extLst>
              </p:cNvPr>
              <p:cNvSpPr/>
              <p:nvPr/>
            </p:nvSpPr>
            <p:spPr>
              <a:xfrm>
                <a:off x="9345894" y="-7579"/>
                <a:ext cx="1490770" cy="6863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31" name="Rectangle 30">
                <a:extLst>
                  <a:ext uri="{FF2B5EF4-FFF2-40B4-BE49-F238E27FC236}">
                    <a16:creationId xmlns:a16="http://schemas.microsoft.com/office/drawing/2014/main" id="{4EA41265-617D-4F61-B40B-BEE23AEDD576}"/>
                  </a:ext>
                </a:extLst>
              </p:cNvPr>
              <p:cNvSpPr/>
              <p:nvPr/>
            </p:nvSpPr>
            <p:spPr>
              <a:xfrm>
                <a:off x="10825163" y="-9481"/>
                <a:ext cx="1401303" cy="68636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spTree>
    <p:custDataLst>
      <p:tags r:id="rId1"/>
    </p:custDataLst>
    <p:extLst>
      <p:ext uri="{BB962C8B-B14F-4D97-AF65-F5344CB8AC3E}">
        <p14:creationId xmlns:p14="http://schemas.microsoft.com/office/powerpoint/2010/main" val="14095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2" y="253477"/>
            <a:ext cx="10936224" cy="697057"/>
          </a:xfrm>
        </p:spPr>
        <p:txBody>
          <a:bodyPr/>
          <a:lstStyle>
            <a:lvl1pPr>
              <a:defRPr b="1">
                <a:latin typeface="+mj-lt"/>
              </a:defRPr>
            </a:lvl1pPr>
          </a:lstStyle>
          <a:p>
            <a:r>
              <a:rPr lang="en-US" dirty="0"/>
              <a:t>Click to edit Master title style</a:t>
            </a:r>
            <a:endParaRPr lang="id-ID" dirty="0"/>
          </a:p>
        </p:txBody>
      </p:sp>
      <p:sp>
        <p:nvSpPr>
          <p:cNvPr id="7" name="Content Placeholder 2">
            <a:extLst>
              <a:ext uri="{FF2B5EF4-FFF2-40B4-BE49-F238E27FC236}">
                <a16:creationId xmlns:a16="http://schemas.microsoft.com/office/drawing/2014/main" id="{DC80ED30-F80B-4A55-8233-2C765D042718}"/>
              </a:ext>
            </a:extLst>
          </p:cNvPr>
          <p:cNvSpPr>
            <a:spLocks noGrp="1"/>
          </p:cNvSpPr>
          <p:nvPr>
            <p:ph idx="1"/>
          </p:nvPr>
        </p:nvSpPr>
        <p:spPr>
          <a:xfrm>
            <a:off x="640081" y="1255923"/>
            <a:ext cx="10936224" cy="4921040"/>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grpSp>
        <p:nvGrpSpPr>
          <p:cNvPr id="8" name="Group 7">
            <a:extLst>
              <a:ext uri="{FF2B5EF4-FFF2-40B4-BE49-F238E27FC236}">
                <a16:creationId xmlns:a16="http://schemas.microsoft.com/office/drawing/2014/main" id="{DBA832D0-958E-42B6-8B94-1ADC1B201390}"/>
              </a:ext>
            </a:extLst>
          </p:cNvPr>
          <p:cNvGrpSpPr/>
          <p:nvPr userDrawn="1"/>
        </p:nvGrpSpPr>
        <p:grpSpPr>
          <a:xfrm>
            <a:off x="0" y="6777577"/>
            <a:ext cx="12192000" cy="91440"/>
            <a:chOff x="-24372" y="-9481"/>
            <a:chExt cx="12509032" cy="6968295"/>
          </a:xfrm>
        </p:grpSpPr>
        <p:sp>
          <p:nvSpPr>
            <p:cNvPr id="9" name="Rectangle 8">
              <a:extLst>
                <a:ext uri="{FF2B5EF4-FFF2-40B4-BE49-F238E27FC236}">
                  <a16:creationId xmlns:a16="http://schemas.microsoft.com/office/drawing/2014/main" id="{879F8DBF-87F6-4669-B97A-1F6F5F3972B4}"/>
                </a:ext>
              </a:extLst>
            </p:cNvPr>
            <p:cNvSpPr/>
            <p:nvPr/>
          </p:nvSpPr>
          <p:spPr>
            <a:xfrm>
              <a:off x="-24372" y="0"/>
              <a:ext cx="1603809" cy="6958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Rectangle 9">
              <a:extLst>
                <a:ext uri="{FF2B5EF4-FFF2-40B4-BE49-F238E27FC236}">
                  <a16:creationId xmlns:a16="http://schemas.microsoft.com/office/drawing/2014/main" id="{2995EAFB-6A07-4A00-99B0-302F2FBF0722}"/>
                </a:ext>
              </a:extLst>
            </p:cNvPr>
            <p:cNvSpPr/>
            <p:nvPr/>
          </p:nvSpPr>
          <p:spPr>
            <a:xfrm>
              <a:off x="1503137" y="1046"/>
              <a:ext cx="1694624" cy="69577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Rectangle 11">
              <a:extLst>
                <a:ext uri="{FF2B5EF4-FFF2-40B4-BE49-F238E27FC236}">
                  <a16:creationId xmlns:a16="http://schemas.microsoft.com/office/drawing/2014/main" id="{89E511C8-ED0F-4590-92EE-72686535662B}"/>
                </a:ext>
              </a:extLst>
            </p:cNvPr>
            <p:cNvSpPr/>
            <p:nvPr/>
          </p:nvSpPr>
          <p:spPr>
            <a:xfrm>
              <a:off x="3107205" y="0"/>
              <a:ext cx="1694624" cy="69588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4" name="Rectangle 13">
              <a:extLst>
                <a:ext uri="{FF2B5EF4-FFF2-40B4-BE49-F238E27FC236}">
                  <a16:creationId xmlns:a16="http://schemas.microsoft.com/office/drawing/2014/main" id="{5C54F2B3-7562-42F2-996A-BF76AF8DD098}"/>
                </a:ext>
              </a:extLst>
            </p:cNvPr>
            <p:cNvSpPr/>
            <p:nvPr/>
          </p:nvSpPr>
          <p:spPr>
            <a:xfrm>
              <a:off x="4710585" y="1046"/>
              <a:ext cx="1694624" cy="695775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nvGrpSpPr>
            <p:cNvPr id="15" name="Group 14">
              <a:extLst>
                <a:ext uri="{FF2B5EF4-FFF2-40B4-BE49-F238E27FC236}">
                  <a16:creationId xmlns:a16="http://schemas.microsoft.com/office/drawing/2014/main" id="{1E203E90-033B-4C02-896E-013470D149AA}"/>
                </a:ext>
              </a:extLst>
            </p:cNvPr>
            <p:cNvGrpSpPr/>
            <p:nvPr/>
          </p:nvGrpSpPr>
          <p:grpSpPr>
            <a:xfrm>
              <a:off x="6288183" y="-9481"/>
              <a:ext cx="6196477" cy="6961610"/>
              <a:chOff x="6288184" y="-9481"/>
              <a:chExt cx="5938282" cy="6867481"/>
            </a:xfrm>
          </p:grpSpPr>
          <p:sp>
            <p:nvSpPr>
              <p:cNvPr id="16" name="Rectangle 15">
                <a:extLst>
                  <a:ext uri="{FF2B5EF4-FFF2-40B4-BE49-F238E27FC236}">
                    <a16:creationId xmlns:a16="http://schemas.microsoft.com/office/drawing/2014/main" id="{4D3D1C3C-06D0-4D84-9EEB-D5313FBC9AA9}"/>
                  </a:ext>
                </a:extLst>
              </p:cNvPr>
              <p:cNvSpPr/>
              <p:nvPr/>
            </p:nvSpPr>
            <p:spPr>
              <a:xfrm>
                <a:off x="6288184" y="-7578"/>
                <a:ext cx="1624012" cy="686367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7" name="Rectangle 16">
                <a:extLst>
                  <a:ext uri="{FF2B5EF4-FFF2-40B4-BE49-F238E27FC236}">
                    <a16:creationId xmlns:a16="http://schemas.microsoft.com/office/drawing/2014/main" id="{C5583BA5-4278-461B-91F8-56052F272FF4}"/>
                  </a:ext>
                </a:extLst>
              </p:cNvPr>
              <p:cNvSpPr/>
              <p:nvPr/>
            </p:nvSpPr>
            <p:spPr>
              <a:xfrm>
                <a:off x="7892779" y="-5677"/>
                <a:ext cx="1453675" cy="686367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8" name="Rectangle 17">
                <a:extLst>
                  <a:ext uri="{FF2B5EF4-FFF2-40B4-BE49-F238E27FC236}">
                    <a16:creationId xmlns:a16="http://schemas.microsoft.com/office/drawing/2014/main" id="{FC2C54D3-F930-4C1E-9546-D3D2CEAEDA36}"/>
                  </a:ext>
                </a:extLst>
              </p:cNvPr>
              <p:cNvSpPr/>
              <p:nvPr/>
            </p:nvSpPr>
            <p:spPr>
              <a:xfrm>
                <a:off x="9345894" y="-7579"/>
                <a:ext cx="1490770" cy="68636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9" name="Rectangle 18">
                <a:extLst>
                  <a:ext uri="{FF2B5EF4-FFF2-40B4-BE49-F238E27FC236}">
                    <a16:creationId xmlns:a16="http://schemas.microsoft.com/office/drawing/2014/main" id="{EF2B30B8-68DD-4CF0-9077-02D437B38FB0}"/>
                  </a:ext>
                </a:extLst>
              </p:cNvPr>
              <p:cNvSpPr/>
              <p:nvPr/>
            </p:nvSpPr>
            <p:spPr>
              <a:xfrm>
                <a:off x="10825163" y="-9481"/>
                <a:ext cx="1401303" cy="68636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grpSp>
      <p:pic>
        <p:nvPicPr>
          <p:cNvPr id="21" name="Graphic 20">
            <a:extLst>
              <a:ext uri="{FF2B5EF4-FFF2-40B4-BE49-F238E27FC236}">
                <a16:creationId xmlns:a16="http://schemas.microsoft.com/office/drawing/2014/main" id="{D733F227-8FAD-43C3-AE2D-B804F6937763}"/>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14447" b="14447"/>
          <a:stretch/>
        </p:blipFill>
        <p:spPr>
          <a:xfrm rot="5400000">
            <a:off x="-33051" y="385700"/>
            <a:ext cx="653474" cy="585874"/>
          </a:xfrm>
          <a:prstGeom prst="rect">
            <a:avLst/>
          </a:prstGeom>
        </p:spPr>
      </p:pic>
    </p:spTree>
    <p:custDataLst>
      <p:tags r:id="rId1"/>
    </p:custDataLst>
    <p:extLst>
      <p:ext uri="{BB962C8B-B14F-4D97-AF65-F5344CB8AC3E}">
        <p14:creationId xmlns:p14="http://schemas.microsoft.com/office/powerpoint/2010/main" val="286348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3446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 trainvr webs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369D22-BAA5-4950-A24E-E5E0FCFBCD88}"/>
              </a:ext>
            </a:extLst>
          </p:cNvPr>
          <p:cNvSpPr/>
          <p:nvPr userDrawn="1"/>
        </p:nvSpPr>
        <p:spPr>
          <a:xfrm>
            <a:off x="10094976" y="6199632"/>
            <a:ext cx="1698970" cy="461665"/>
          </a:xfrm>
          <a:prstGeom prst="rect">
            <a:avLst/>
          </a:prstGeom>
          <a:noFill/>
        </p:spPr>
        <p:txBody>
          <a:bodyPr wrap="square">
            <a:spAutoFit/>
          </a:bodyPr>
          <a:lstStyle/>
          <a:p>
            <a:pPr algn="r"/>
            <a:r>
              <a:rPr lang="en-US" sz="2400" b="1" dirty="0">
                <a:solidFill>
                  <a:schemeClr val="accent1"/>
                </a:solidFill>
              </a:rPr>
              <a:t>train</a:t>
            </a:r>
            <a:r>
              <a:rPr lang="en-US" sz="2400" b="1" dirty="0">
                <a:solidFill>
                  <a:schemeClr val="accent2">
                    <a:lumMod val="75000"/>
                  </a:schemeClr>
                </a:solidFill>
              </a:rPr>
              <a:t>VR</a:t>
            </a:r>
            <a:r>
              <a:rPr lang="en-US" sz="2400" b="1" dirty="0">
                <a:solidFill>
                  <a:schemeClr val="accent1"/>
                </a:solidFill>
              </a:rPr>
              <a:t>.org</a:t>
            </a:r>
            <a:endParaRPr lang="en-US" sz="2400" dirty="0">
              <a:solidFill>
                <a:schemeClr val="accent1"/>
              </a:solidFill>
            </a:endParaRPr>
          </a:p>
        </p:txBody>
      </p:sp>
      <p:pic>
        <p:nvPicPr>
          <p:cNvPr id="4" name="Graphic 3">
            <a:extLst>
              <a:ext uri="{FF2B5EF4-FFF2-40B4-BE49-F238E27FC236}">
                <a16:creationId xmlns:a16="http://schemas.microsoft.com/office/drawing/2014/main" id="{8B94E51D-8D2E-41F2-80AC-C1BFC7F31F2F}"/>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27706" y="6199632"/>
            <a:ext cx="398697" cy="357453"/>
          </a:xfrm>
          <a:prstGeom prst="rect">
            <a:avLst/>
          </a:prstGeom>
        </p:spPr>
      </p:pic>
    </p:spTree>
    <p:custDataLst>
      <p:tags r:id="rId1"/>
    </p:custDataLst>
    <p:extLst>
      <p:ext uri="{BB962C8B-B14F-4D97-AF65-F5344CB8AC3E}">
        <p14:creationId xmlns:p14="http://schemas.microsoft.com/office/powerpoint/2010/main" val="262344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50875"/>
          </a:xfrm>
          <a:prstGeom prst="rect">
            <a:avLst/>
          </a:prstGeom>
        </p:spPr>
        <p:txBody>
          <a:bodyPr vert="horz" lIns="91440" tIns="45720" rIns="91440" bIns="45720" rtlCol="0" anchor="ctr">
            <a:normAutofit/>
          </a:bodyPr>
          <a:lstStyle/>
          <a:p>
            <a:r>
              <a:rPr lang="en-US" dirty="0"/>
              <a:t>Click to edit Master title style</a:t>
            </a:r>
            <a:endParaRPr lang="id-ID"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Tree>
    <p:custDataLst>
      <p:tags r:id="rId22"/>
    </p:custDataLst>
    <p:extLst>
      <p:ext uri="{BB962C8B-B14F-4D97-AF65-F5344CB8AC3E}">
        <p14:creationId xmlns:p14="http://schemas.microsoft.com/office/powerpoint/2010/main" val="58455246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88" r:id="rId3"/>
    <p:sldLayoutId id="2147483682" r:id="rId4"/>
    <p:sldLayoutId id="2147483651" r:id="rId5"/>
    <p:sldLayoutId id="2147483652" r:id="rId6"/>
    <p:sldLayoutId id="2147483684" r:id="rId7"/>
    <p:sldLayoutId id="2147483655" r:id="rId8"/>
    <p:sldLayoutId id="2147483681" r:id="rId9"/>
    <p:sldLayoutId id="2147483667" r:id="rId10"/>
    <p:sldLayoutId id="2147483680" r:id="rId11"/>
    <p:sldLayoutId id="2147483686" r:id="rId12"/>
    <p:sldLayoutId id="2147483687" r:id="rId13"/>
    <p:sldLayoutId id="2147483689" r:id="rId14"/>
    <p:sldLayoutId id="2147483690" r:id="rId15"/>
    <p:sldLayoutId id="2147483691"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b="1" i="0" u="none"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20.xml"/><Relationship Id="rId6" Type="http://schemas.openxmlformats.org/officeDocument/2006/relationships/image" Target="../media/image10.jpeg"/><Relationship Id="rId5" Type="http://schemas.openxmlformats.org/officeDocument/2006/relationships/hyperlink" Target="https://gwcrcre.org/cit-vr/" TargetMode="External"/><Relationship Id="rId4" Type="http://schemas.openxmlformats.org/officeDocument/2006/relationships/hyperlink" Target="http://www.narl.u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therapistaid.com/worksheets/self-care-assessment.pdf" TargetMode="External"/><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hyperlink" Target="https://www.nami.org/NAMI/media/Extranet-Education/HF15AR6SelfCare.pdf" TargetMode="External"/><Relationship Id="rId4" Type="http://schemas.openxmlformats.org/officeDocument/2006/relationships/hyperlink" Target="https://socialwork.buffalo.edu/content/dam/socialwork/home/self-care-kit/self-care-assessment.pdf"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umatter.princeton.edu/about" TargetMode="Externa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hyperlink" Target="https://schools.au.reachout.com/"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hyperlink" Target="https://www.everydayhealth.com/wellness/top-self-care-tips-for-being-stuck-at-home-during-the-coronavirus-pandemic/#ania-tippkemper-x-everyday-health-5-minute-stress-relief-and-calming-flow" TargetMode="Externa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2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3.xml"/><Relationship Id="rId7" Type="http://schemas.openxmlformats.org/officeDocument/2006/relationships/image" Target="../media/image38.sv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hyperlink" Target="https://link.springer.com/content/pdf/10.1007/s11920-021-01230-2.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hprtselfcare.org/" TargetMode="Externa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hyperlink" Target="https://hprtselfcare.org/sites/default/files/2020-07/HTP%20%2010%20Point%20Self-Care%20Toolkit%202020.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healthmatters.nyp.org/how-to-practice-self-care-during-the-covid-19-pandemic/" TargetMode="Externa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41.gi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50.xml"/><Relationship Id="rId5" Type="http://schemas.openxmlformats.org/officeDocument/2006/relationships/image" Target="../media/image44.sv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hyperlink" Target="https://www.apartmenttherapy.com/work-from-home-identity-36745370"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hyperlink" Target="https://trainvr.org/" TargetMode="External"/><Relationship Id="rId5" Type="http://schemas.openxmlformats.org/officeDocument/2006/relationships/image" Target="../media/image13.png"/><Relationship Id="rId4" Type="http://schemas.openxmlformats.org/officeDocument/2006/relationships/hyperlink" Target="https://trainvr.ning.com/"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5.xml"/><Relationship Id="rId4" Type="http://schemas.openxmlformats.org/officeDocument/2006/relationships/hyperlink" Target="https://www.startribune.com/it-s-really-voyeuristic-preparing-your-home-for-videoconferencing-with-co-workers/569660452/"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hyperlink" Target="https://gwcrcre.org/resources/telecounseling/"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45.jp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44.xml.rels><?xml version="1.0" encoding="UTF-8" standalone="yes"?>
<Relationships xmlns="http://schemas.openxmlformats.org/package/2006/relationships"><Relationship Id="rId8" Type="http://schemas.openxmlformats.org/officeDocument/2006/relationships/hyperlink" Target="https://www.financialexpress.com/industry/technology/missing-quiet-time-during-commute-microsoft-teams-brings-virtual-commute-time-for-users-rejuvenation/2090088/" TargetMode="External"/><Relationship Id="rId3" Type="http://schemas.openxmlformats.org/officeDocument/2006/relationships/notesSlide" Target="../notesSlides/notesSlide25.xml"/><Relationship Id="rId7" Type="http://schemas.openxmlformats.org/officeDocument/2006/relationships/hyperlink" Target="https://economictimes.indiatimes.com/magazines/panache/missing-your-commute-heres-how-to-recreate-that-golden-hour-during-wfh/set-a-cut-off-time/slideshow/82291571.cms" TargetMode="External"/><Relationship Id="rId2" Type="http://schemas.openxmlformats.org/officeDocument/2006/relationships/slideLayout" Target="../slideLayouts/slideLayout7.xml"/><Relationship Id="rId1" Type="http://schemas.openxmlformats.org/officeDocument/2006/relationships/tags" Target="../tags/tag59.xml"/><Relationship Id="rId6" Type="http://schemas.openxmlformats.org/officeDocument/2006/relationships/hyperlink" Target="https://www.nytimes.com/2020/10/23/realestate/can-i-actually-be-missing-the-commute.html" TargetMode="External"/><Relationship Id="rId5" Type="http://schemas.openxmlformats.org/officeDocument/2006/relationships/hyperlink" Target="https://www.washingtonpost.com/local/trafficandcommuting/dc-commute-coronavirus/2020/12/30/98b5b540-4494-11eb-b0e4-0f182923a025_story.html" TargetMode="External"/><Relationship Id="rId4" Type="http://schemas.openxmlformats.org/officeDocument/2006/relationships/hyperlink" Target="https://www.seattletimes.com/explore/careers/4-ways-to-decompress-now-that-your-commute-is-gone/"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6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hyperlink" Target="https://www.entrepreneur.com/article/372261"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64.xml"/><Relationship Id="rId4" Type="http://schemas.openxmlformats.org/officeDocument/2006/relationships/hyperlink" Target="https://elitecontentmarketer.com/work-life-balance-sta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hyperlink" Target="mailto:rfro@gwu.edu"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65.xml"/><Relationship Id="rId4" Type="http://schemas.openxmlformats.org/officeDocument/2006/relationships/hyperlink" Target="https://theconversation.com/work-life-balance-in-a-pandemic-a-public-health-issue-we-cannot-ignore-155492"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slideLayout" Target="../slideLayouts/slideLayout6.xml"/><Relationship Id="rId1" Type="http://schemas.openxmlformats.org/officeDocument/2006/relationships/tags" Target="../tags/tag6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71.xml"/><Relationship Id="rId4" Type="http://schemas.openxmlformats.org/officeDocument/2006/relationships/hyperlink" Target="https://theintrovertsisters.com/zoom-fatigue-introverts/"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72.xml"/><Relationship Id="rId4" Type="http://schemas.openxmlformats.org/officeDocument/2006/relationships/hyperlink" Target="https://news.stanford.edu/2021/02/23/four-causes-zoom-fatigue-solutions/" TargetMode="Externa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73.xml"/><Relationship Id="rId4" Type="http://schemas.openxmlformats.org/officeDocument/2006/relationships/hyperlink" Target="https://thebestschools.org/magazine/how-to-beat-zoom-fatigue/"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74.xml"/><Relationship Id="rId5" Type="http://schemas.openxmlformats.org/officeDocument/2006/relationships/hyperlink" Target="https://www.bostonglobe.com/2020/03/23/lifestyle/12-most-annoying-co-workers-you-face-zoom/" TargetMode="External"/><Relationship Id="rId4" Type="http://schemas.openxmlformats.org/officeDocument/2006/relationships/image" Target="../media/image4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hyperlink" Target="https://gwcrcre.org/ethics-and-self-care/"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7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7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7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79.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81.xml"/><Relationship Id="rId4" Type="http://schemas.openxmlformats.org/officeDocument/2006/relationships/hyperlink" Target="https://www.pewresearch.org/social-trends/2020/12/09/how-the-coronavirus-outbreak-has-and-hasnt-changed-the-way-americans-work/" TargetMode="Externa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82.xml"/><Relationship Id="rId4" Type="http://schemas.openxmlformats.org/officeDocument/2006/relationships/hyperlink" Target="https://www.industryweek.com/leadership/article/21982458/12-key-strategies-to-achieving-a-worklife-balance" TargetMode="Externa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83.xml"/><Relationship Id="rId4" Type="http://schemas.openxmlformats.org/officeDocument/2006/relationships/hyperlink" Target="https://slate.com/human-interest/2021/03/work-life-balance-covid-19-pandemic-working-from-home-how-to-fix-it.html"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84.xml"/><Relationship Id="rId4" Type="http://schemas.openxmlformats.org/officeDocument/2006/relationships/hyperlink" Target="https://enterprisersproject.com/article/2020/11/how-redefine-work-life-balance-during-pandemi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marketingprofs.com/chirp/2020/42756/30-creative-alternatives-to-unprecedented-in-these-unprecedented-times-infographic" TargetMode="Externa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86.xml"/><Relationship Id="rId4" Type="http://schemas.openxmlformats.org/officeDocument/2006/relationships/hyperlink" Target="https://www.nytimes.com/2021/04/19/well/mind/covid-mental-health-languishing.html" TargetMode="Externa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88.xml"/><Relationship Id="rId4" Type="http://schemas.openxmlformats.org/officeDocument/2006/relationships/hyperlink" Target="https://www.theatlantic.com/health/archive/2021/03/what-pandemic-doing-our-brains/618221/" TargetMode="Externa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9.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90.xml"/><Relationship Id="rId4" Type="http://schemas.openxmlformats.org/officeDocument/2006/relationships/image" Target="../media/image48.jp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9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92.xml"/></Relationships>
</file>

<file path=ppt/slides/_rels/slide78.xml.rels><?xml version="1.0" encoding="UTF-8" standalone="yes"?>
<Relationships xmlns="http://schemas.openxmlformats.org/package/2006/relationships"><Relationship Id="rId8" Type="http://schemas.openxmlformats.org/officeDocument/2006/relationships/hyperlink" Target="https://www.forbes.com/sites/emilyhe/2021/01/18/preparing-the-workplace-for-a-post-pandemic-world/?sh=cf10a5d186dc" TargetMode="External"/><Relationship Id="rId3" Type="http://schemas.openxmlformats.org/officeDocument/2006/relationships/notesSlide" Target="../notesSlides/notesSlide51.xml"/><Relationship Id="rId7" Type="http://schemas.openxmlformats.org/officeDocument/2006/relationships/hyperlink" Target="https://sloanreview.mit.edu/article/redesigning-the-post-pandemic-workplace/" TargetMode="External"/><Relationship Id="rId2" Type="http://schemas.openxmlformats.org/officeDocument/2006/relationships/slideLayout" Target="../slideLayouts/slideLayout7.xml"/><Relationship Id="rId1" Type="http://schemas.openxmlformats.org/officeDocument/2006/relationships/tags" Target="../tags/tag93.xml"/><Relationship Id="rId6" Type="http://schemas.openxmlformats.org/officeDocument/2006/relationships/hyperlink" Target="https://chargifi.com/news/wx/how-to-enable-desk-hoteling-in-a-covid-safe-workplace/" TargetMode="External"/><Relationship Id="rId5" Type="http://schemas.openxmlformats.org/officeDocument/2006/relationships/hyperlink" Target="https://spaceiq.com/blog/hoteling-during-covid-19/" TargetMode="External"/><Relationship Id="rId10" Type="http://schemas.openxmlformats.org/officeDocument/2006/relationships/hyperlink" Target="https://hbswk.hbs.edu/item/covid-killed-the-traditional-workplace-what-should-companies-do-now" TargetMode="External"/><Relationship Id="rId4" Type="http://schemas.openxmlformats.org/officeDocument/2006/relationships/hyperlink" Target="https://www.nytimes.com/2020/05/04/health/coronavirus-office-makeover.html" TargetMode="External"/><Relationship Id="rId9" Type="http://schemas.openxmlformats.org/officeDocument/2006/relationships/hyperlink" Target="https://hbr.org/podcast/2021/03/workplace-design-post-pandemic"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nami.org/getattachment/Extranet/Education,-Training-and-Outreach-Programs/Signature-Classes/NAMI-Homefront/HF-Additional-Resources/HF15AR6SelfCare.pdf" TargetMode="External"/><Relationship Id="rId3" Type="http://schemas.openxmlformats.org/officeDocument/2006/relationships/notesSlide" Target="../notesSlides/notesSlide52.xml"/><Relationship Id="rId7" Type="http://schemas.openxmlformats.org/officeDocument/2006/relationships/hyperlink" Target="https://socialwork.buffalo.edu/content/dam/socialwork/home/self-care-kit/self-care-assessment.pdf" TargetMode="External"/><Relationship Id="rId12" Type="http://schemas.openxmlformats.org/officeDocument/2006/relationships/hyperlink" Target="https://gwcrcre.org/wp-content/uploads/2020/03/Self-care-plan.pdf" TargetMode="External"/><Relationship Id="rId2" Type="http://schemas.openxmlformats.org/officeDocument/2006/relationships/slideLayout" Target="../slideLayouts/slideLayout7.xml"/><Relationship Id="rId1" Type="http://schemas.openxmlformats.org/officeDocument/2006/relationships/tags" Target="../tags/tag94.xml"/><Relationship Id="rId6" Type="http://schemas.openxmlformats.org/officeDocument/2006/relationships/hyperlink" Target="https://www.therapistaid.com/worksheets/self-care-assessment.pdf" TargetMode="External"/><Relationship Id="rId11" Type="http://schemas.openxmlformats.org/officeDocument/2006/relationships/hyperlink" Target="https://schools.au.reachout.com/" TargetMode="External"/><Relationship Id="rId5" Type="http://schemas.openxmlformats.org/officeDocument/2006/relationships/hyperlink" Target="https://www.crccertification.com/code-of-ethics-3" TargetMode="External"/><Relationship Id="rId10" Type="http://schemas.openxmlformats.org/officeDocument/2006/relationships/hyperlink" Target="https://gwcrcre.org/wp-content/uploads/2020/03/princeton-umatter-wellness-self-assessment.pdf" TargetMode="External"/><Relationship Id="rId4" Type="http://schemas.openxmlformats.org/officeDocument/2006/relationships/hyperlink" Target="https://gwcrcre.org/wp-content/uploads/2020/03/Self-Care-Plan-1.pdf" TargetMode="External"/><Relationship Id="rId9" Type="http://schemas.openxmlformats.org/officeDocument/2006/relationships/hyperlink" Target="https://umatter.princeton.edu/abou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5.xml"/><Relationship Id="rId1" Type="http://schemas.openxmlformats.org/officeDocument/2006/relationships/tags" Target="../tags/tag2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9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96.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ags" Target="../tags/tag9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3.xml"/><Relationship Id="rId1" Type="http://schemas.openxmlformats.org/officeDocument/2006/relationships/tags" Target="../tags/tag98.xml"/></Relationships>
</file>

<file path=ppt/slides/_rels/slide84.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notesSlide" Target="../notesSlides/notesSlide55.xml"/><Relationship Id="rId7" Type="http://schemas.openxmlformats.org/officeDocument/2006/relationships/image" Target="../media/image51.png"/><Relationship Id="rId2" Type="http://schemas.openxmlformats.org/officeDocument/2006/relationships/slideLayout" Target="../slideLayouts/slideLayout6.xml"/><Relationship Id="rId1" Type="http://schemas.openxmlformats.org/officeDocument/2006/relationships/tags" Target="../tags/tag99.xml"/><Relationship Id="rId6" Type="http://schemas.openxmlformats.org/officeDocument/2006/relationships/image" Target="../media/image50.png"/><Relationship Id="rId5" Type="http://schemas.openxmlformats.org/officeDocument/2006/relationships/hyperlink" Target="mailto:jcwalsh@gwu.edu" TargetMode="External"/><Relationship Id="rId4" Type="http://schemas.openxmlformats.org/officeDocument/2006/relationships/hyperlink" Target="mailto:mkuletz@gwu.edu"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7" name="Title 1">
            <a:extLst>
              <a:ext uri="{FF2B5EF4-FFF2-40B4-BE49-F238E27FC236}">
                <a16:creationId xmlns:a16="http://schemas.microsoft.com/office/drawing/2014/main" id="{E1D27F1E-412A-42DE-B06E-D7173CF8ABC4}"/>
              </a:ext>
            </a:extLst>
          </p:cNvPr>
          <p:cNvSpPr txBox="1">
            <a:spLocks noGrp="1"/>
          </p:cNvSpPr>
          <p:nvPr>
            <p:ph type="title" idx="4294967295"/>
          </p:nvPr>
        </p:nvSpPr>
        <p:spPr>
          <a:xfrm>
            <a:off x="5873152" y="853306"/>
            <a:ext cx="5876334" cy="3196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u="none" kern="1200">
                <a:solidFill>
                  <a:schemeClr val="tx2"/>
                </a:solidFill>
                <a:latin typeface="+mj-lt"/>
                <a:ea typeface="+mj-ea"/>
                <a:cs typeface="+mj-cs"/>
              </a:defRPr>
            </a:lvl1pPr>
          </a:lstStyle>
          <a:p>
            <a:pPr marL="0" marR="0" lvl="0" indent="0" algn="l" defTabSz="914400" rtl="0" eaLnBrk="1" fontAlgn="auto" latinLnBrk="0" hangingPunct="1">
              <a:lnSpc>
                <a:spcPts val="5600"/>
              </a:lnSpc>
              <a:spcBef>
                <a:spcPct val="0"/>
              </a:spcBef>
              <a:spcAft>
                <a:spcPts val="0"/>
              </a:spcAft>
              <a:buClrTx/>
              <a:buSzTx/>
              <a:buFontTx/>
              <a:buNone/>
              <a:tabLst/>
              <a:defRPr/>
            </a:pPr>
            <a:r>
              <a:rPr kumimoji="0" lang="en-US" sz="3600" b="1" i="1" u="none" strike="noStrike" kern="1200" cap="none" spc="0" normalizeH="0" baseline="0" noProof="0" dirty="0">
                <a:ln>
                  <a:noFill/>
                </a:ln>
                <a:solidFill>
                  <a:srgbClr val="0096D6"/>
                </a:solidFill>
                <a:effectLst/>
                <a:uLnTx/>
                <a:uFillTx/>
                <a:latin typeface="+mj-lt"/>
                <a:ea typeface="+mj-ea"/>
                <a:cs typeface="Calibri Light" panose="020F0302020204030204" pitchFamily="34" charset="0"/>
              </a:rPr>
              <a:t>Now, More Than Ever: </a:t>
            </a:r>
            <a:br>
              <a:rPr kumimoji="0" lang="en-US" sz="2800" b="1" i="0" u="none" strike="noStrike" kern="1200" cap="none" spc="0" normalizeH="0" baseline="0" noProof="0" dirty="0">
                <a:ln>
                  <a:noFill/>
                </a:ln>
                <a:solidFill>
                  <a:srgbClr val="004065"/>
                </a:solidFill>
                <a:effectLst/>
                <a:uLnTx/>
                <a:uFillTx/>
                <a:latin typeface="Calibri Light" panose="020F0302020204030204" pitchFamily="34" charset="0"/>
                <a:ea typeface="+mj-ea"/>
                <a:cs typeface="Calibri Light" panose="020F0302020204030204" pitchFamily="34" charset="0"/>
              </a:rPr>
            </a:br>
            <a:r>
              <a:rPr kumimoji="0" lang="en-US" sz="5200" b="1" i="0" u="none" strike="noStrike" kern="1200" cap="none" spc="0" normalizeH="0" baseline="0" noProof="0" dirty="0">
                <a:ln>
                  <a:noFill/>
                </a:ln>
                <a:solidFill>
                  <a:schemeClr val="tx2"/>
                </a:solidFill>
                <a:effectLst/>
                <a:uLnTx/>
                <a:uFillTx/>
                <a:latin typeface="+mj-lt"/>
                <a:ea typeface="+mj-ea"/>
                <a:cs typeface="+mj-cs"/>
              </a:rPr>
              <a:t>The Ethical Practice of Rehabilitation Professional Self-Care</a:t>
            </a:r>
            <a:endParaRPr kumimoji="0" lang="en-US" sz="5200" b="1" i="0" u="none" strike="noStrike" kern="1200" cap="none" spc="0" normalizeH="0" baseline="0" noProof="0" dirty="0">
              <a:ln>
                <a:noFill/>
              </a:ln>
              <a:solidFill>
                <a:schemeClr val="tx2"/>
              </a:solidFill>
              <a:effectLst/>
              <a:uLnTx/>
              <a:uFillTx/>
              <a:latin typeface="Calibri Light" panose="020F0302020204030204" pitchFamily="34" charset="0"/>
              <a:ea typeface="+mj-ea"/>
              <a:cs typeface="Calibri Light" panose="020F0302020204030204" pitchFamily="34" charset="0"/>
            </a:endParaRPr>
          </a:p>
        </p:txBody>
      </p:sp>
      <p:sp>
        <p:nvSpPr>
          <p:cNvPr id="8" name="Rectangle 7">
            <a:extLst>
              <a:ext uri="{FF2B5EF4-FFF2-40B4-BE49-F238E27FC236}">
                <a16:creationId xmlns:a16="http://schemas.microsoft.com/office/drawing/2014/main" id="{AB12AC36-FBE3-4C62-9EFB-A64566A27897}"/>
              </a:ext>
              <a:ext uri="{C183D7F6-B498-43B3-948B-1728B52AA6E4}">
                <adec:decorative xmlns:adec="http://schemas.microsoft.com/office/drawing/2017/decorative" val="1"/>
              </a:ext>
            </a:extLst>
          </p:cNvPr>
          <p:cNvSpPr/>
          <p:nvPr/>
        </p:nvSpPr>
        <p:spPr>
          <a:xfrm rot="5400000">
            <a:off x="5878248" y="-1282935"/>
            <a:ext cx="435500" cy="12192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CF1B482-43F4-4A67-8DEB-5E374734A5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2514" y="601499"/>
            <a:ext cx="5035506" cy="5205242"/>
          </a:xfrm>
          <a:prstGeom prst="rect">
            <a:avLst/>
          </a:prstGeom>
        </p:spPr>
      </p:pic>
      <p:pic>
        <p:nvPicPr>
          <p:cNvPr id="12" name="Picture 11" descr="NARL - National Association For Rehabilitation Leadership logo">
            <a:extLst>
              <a:ext uri="{FF2B5EF4-FFF2-40B4-BE49-F238E27FC236}">
                <a16:creationId xmlns:a16="http://schemas.microsoft.com/office/drawing/2014/main" id="{626CAFF4-7539-4F21-8D3D-A75D066B318C}"/>
              </a:ext>
            </a:extLst>
          </p:cNvPr>
          <p:cNvPicPr>
            <a:picLocks noChangeAspect="1"/>
          </p:cNvPicPr>
          <p:nvPr/>
        </p:nvPicPr>
        <p:blipFill rotWithShape="1">
          <a:blip r:embed="rId5"/>
          <a:srcRect t="3" b="53810"/>
          <a:stretch/>
        </p:blipFill>
        <p:spPr>
          <a:xfrm>
            <a:off x="442514" y="5734704"/>
            <a:ext cx="7873858" cy="822960"/>
          </a:xfrm>
          <a:prstGeom prst="rect">
            <a:avLst/>
          </a:prstGeom>
        </p:spPr>
      </p:pic>
      <p:pic>
        <p:nvPicPr>
          <p:cNvPr id="11" name="Picture 10" descr="VR Center for Innovative Training &#10;in Vocational Rehabilitation logo">
            <a:extLst>
              <a:ext uri="{FF2B5EF4-FFF2-40B4-BE49-F238E27FC236}">
                <a16:creationId xmlns:a16="http://schemas.microsoft.com/office/drawing/2014/main" id="{AAD56B5C-1477-499C-90DB-6390471C31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2187" y="5806741"/>
            <a:ext cx="3857299" cy="678885"/>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Further and More Specifically</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513490"/>
            <a:ext cx="10938647" cy="4834757"/>
          </a:xfrm>
        </p:spPr>
        <p:txBody>
          <a:bodyPr>
            <a:noAutofit/>
          </a:bodyPr>
          <a:lstStyle/>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dirty="0"/>
              <a:t>D1e – Monitoring Effectiveness</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dirty="0"/>
              <a:t>D3 – Functional Competence a) Impairment</a:t>
            </a:r>
          </a:p>
          <a:p>
            <a:pPr marL="1042416" lvl="1" indent="-356616">
              <a:lnSpc>
                <a:spcPts val="3200"/>
              </a:lnSpc>
              <a:spcBef>
                <a:spcPts val="1200"/>
              </a:spcBef>
              <a:buClr>
                <a:schemeClr val="accent2">
                  <a:lumMod val="60000"/>
                  <a:lumOff val="40000"/>
                </a:schemeClr>
              </a:buClr>
              <a:buSzPct val="80000"/>
              <a:buFont typeface="Courier New" panose="02070309020205020404" pitchFamily="49" charset="0"/>
              <a:buChar char="o"/>
            </a:pPr>
            <a:r>
              <a:rPr lang="en-US" b="0" dirty="0"/>
              <a:t>Responsibility to attend to ourselves and to assist colleagues who may be experiencing barriers, challenges, or who may be struggling.</a:t>
            </a:r>
          </a:p>
        </p:txBody>
      </p:sp>
    </p:spTree>
    <p:custDataLst>
      <p:tags r:id="rId1"/>
    </p:custDataLst>
    <p:extLst>
      <p:ext uri="{BB962C8B-B14F-4D97-AF65-F5344CB8AC3E}">
        <p14:creationId xmlns:p14="http://schemas.microsoft.com/office/powerpoint/2010/main" val="3305022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CRCC Code’s Principles and Values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513490"/>
            <a:ext cx="10938647" cy="4834757"/>
          </a:xfrm>
        </p:spPr>
        <p:txBody>
          <a:bodyPr>
            <a:noAutofit/>
          </a:bodyPr>
          <a:lstStyle/>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dirty="0"/>
              <a:t>How do these relate to self-care and work life balance?  Some of those values are:</a:t>
            </a:r>
          </a:p>
          <a:p>
            <a:pPr marL="1042416" lvl="1" indent="-356616">
              <a:lnSpc>
                <a:spcPts val="3200"/>
              </a:lnSpc>
              <a:spcBef>
                <a:spcPts val="1200"/>
              </a:spcBef>
              <a:buClr>
                <a:schemeClr val="accent2">
                  <a:lumMod val="60000"/>
                  <a:lumOff val="40000"/>
                </a:schemeClr>
              </a:buClr>
              <a:buSzPct val="80000"/>
              <a:buFont typeface="Courier New" panose="02070309020205020404" pitchFamily="49" charset="0"/>
              <a:buChar char="o"/>
            </a:pPr>
            <a:r>
              <a:rPr lang="en-US" b="0" dirty="0"/>
              <a:t>respecting human rights and dignity;</a:t>
            </a:r>
          </a:p>
          <a:p>
            <a:pPr marL="1042416" lvl="1" indent="-356616">
              <a:lnSpc>
                <a:spcPts val="3200"/>
              </a:lnSpc>
              <a:spcBef>
                <a:spcPts val="1200"/>
              </a:spcBef>
              <a:buClr>
                <a:schemeClr val="accent2">
                  <a:lumMod val="60000"/>
                  <a:lumOff val="40000"/>
                </a:schemeClr>
              </a:buClr>
              <a:buSzPct val="80000"/>
              <a:buFont typeface="Courier New" panose="02070309020205020404" pitchFamily="49" charset="0"/>
              <a:buChar char="o"/>
            </a:pPr>
            <a:r>
              <a:rPr lang="en-US" b="0" dirty="0"/>
              <a:t>ensuring the integrity of all professional relationships;</a:t>
            </a:r>
          </a:p>
          <a:p>
            <a:pPr marL="1042416" lvl="1" indent="-356616">
              <a:lnSpc>
                <a:spcPts val="3200"/>
              </a:lnSpc>
              <a:spcBef>
                <a:spcPts val="1200"/>
              </a:spcBef>
              <a:buClr>
                <a:schemeClr val="accent2">
                  <a:lumMod val="60000"/>
                  <a:lumOff val="40000"/>
                </a:schemeClr>
              </a:buClr>
              <a:buSzPct val="80000"/>
              <a:buFont typeface="Courier New" panose="02070309020205020404" pitchFamily="49" charset="0"/>
              <a:buChar char="o"/>
            </a:pPr>
            <a:r>
              <a:rPr lang="en-US" b="0" dirty="0"/>
              <a:t>acting to alleviate personal distress and suffering;</a:t>
            </a:r>
          </a:p>
          <a:p>
            <a:pPr marL="1042416" lvl="1" indent="-356616">
              <a:lnSpc>
                <a:spcPts val="3200"/>
              </a:lnSpc>
              <a:spcBef>
                <a:spcPts val="1200"/>
              </a:spcBef>
              <a:buClr>
                <a:schemeClr val="accent2">
                  <a:lumMod val="60000"/>
                  <a:lumOff val="40000"/>
                </a:schemeClr>
              </a:buClr>
              <a:buSzPct val="80000"/>
              <a:buFont typeface="Courier New" panose="02070309020205020404" pitchFamily="49" charset="0"/>
              <a:buChar char="o"/>
            </a:pPr>
            <a:r>
              <a:rPr lang="en-US" b="0" dirty="0"/>
              <a:t>enhancing the quality of professional knowledge and its application to increase professional and personal effectiveness.</a:t>
            </a:r>
          </a:p>
        </p:txBody>
      </p:sp>
    </p:spTree>
    <p:custDataLst>
      <p:tags r:id="rId1"/>
    </p:custDataLst>
    <p:extLst>
      <p:ext uri="{BB962C8B-B14F-4D97-AF65-F5344CB8AC3E}">
        <p14:creationId xmlns:p14="http://schemas.microsoft.com/office/powerpoint/2010/main" val="200073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ACA Code</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513490"/>
            <a:ext cx="10938647" cy="4834757"/>
          </a:xfrm>
        </p:spPr>
        <p:txBody>
          <a:bodyPr>
            <a:noAutofit/>
          </a:bodyPr>
          <a:lstStyle/>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dirty="0"/>
              <a:t>C2g – Impairment</a:t>
            </a:r>
          </a:p>
          <a:p>
            <a:pPr marL="1042416" lvl="1" indent="-356616">
              <a:lnSpc>
                <a:spcPts val="3200"/>
              </a:lnSpc>
              <a:spcBef>
                <a:spcPts val="1200"/>
              </a:spcBef>
              <a:buClr>
                <a:schemeClr val="accent2">
                  <a:lumMod val="60000"/>
                  <a:lumOff val="40000"/>
                </a:schemeClr>
              </a:buClr>
              <a:buSzPct val="80000"/>
              <a:buFont typeface="Courier New" panose="02070309020205020404" pitchFamily="49" charset="0"/>
              <a:buChar char="o"/>
            </a:pPr>
            <a:r>
              <a:rPr lang="en-US" b="0" dirty="0"/>
              <a:t>Counselors assist colleagues or supervisors in recognizing their own professional impairment and provide consultation and assistance when warranted with colleagues or supervisors showing signs of impairment and intervene as appropriate to prevent imminent harm to clients. (Also applies under F5b – Supervisees/Students)</a:t>
            </a:r>
          </a:p>
        </p:txBody>
      </p:sp>
    </p:spTree>
    <p:custDataLst>
      <p:tags r:id="rId1"/>
    </p:custDataLst>
    <p:extLst>
      <p:ext uri="{BB962C8B-B14F-4D97-AF65-F5344CB8AC3E}">
        <p14:creationId xmlns:p14="http://schemas.microsoft.com/office/powerpoint/2010/main" val="333809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15B-5AF6-4F74-82C1-BB7DD4DA03A2}"/>
              </a:ext>
            </a:extLst>
          </p:cNvPr>
          <p:cNvSpPr>
            <a:spLocks noGrp="1"/>
          </p:cNvSpPr>
          <p:nvPr>
            <p:ph type="ctrTitle"/>
          </p:nvPr>
        </p:nvSpPr>
        <p:spPr>
          <a:xfrm>
            <a:off x="1524000" y="2229115"/>
            <a:ext cx="9144000" cy="2399770"/>
          </a:xfrm>
        </p:spPr>
        <p:txBody>
          <a:bodyPr>
            <a:noAutofit/>
          </a:bodyPr>
          <a:lstStyle/>
          <a:p>
            <a:r>
              <a:rPr lang="en-US" dirty="0"/>
              <a:t>Why Should Rehabilitation Leaders and Counselors Engage in ‘Self-Care?’</a:t>
            </a:r>
          </a:p>
        </p:txBody>
      </p:sp>
    </p:spTree>
    <p:custDataLst>
      <p:tags r:id="rId1"/>
    </p:custDataLst>
    <p:extLst>
      <p:ext uri="{BB962C8B-B14F-4D97-AF65-F5344CB8AC3E}">
        <p14:creationId xmlns:p14="http://schemas.microsoft.com/office/powerpoint/2010/main" val="68055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Why Self-Care?</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513490"/>
            <a:ext cx="10938647" cy="4834757"/>
          </a:xfrm>
        </p:spPr>
        <p:txBody>
          <a:bodyPr>
            <a:noAutofit/>
          </a:bodyPr>
          <a:lstStyle/>
          <a:p>
            <a:pPr>
              <a:lnSpc>
                <a:spcPts val="3600"/>
              </a:lnSpc>
              <a:spcBef>
                <a:spcPts val="1200"/>
              </a:spcBef>
              <a:buClr>
                <a:schemeClr val="accent2">
                  <a:lumMod val="60000"/>
                  <a:lumOff val="40000"/>
                </a:schemeClr>
              </a:buClr>
            </a:pPr>
            <a:r>
              <a:rPr lang="en-US" dirty="0"/>
              <a:t>Self-care activities are intended to moderate or avoid ‘Burnout’.</a:t>
            </a:r>
            <a:br>
              <a:rPr lang="en-US" dirty="0"/>
            </a:br>
            <a:r>
              <a:rPr lang="en-US" b="0" dirty="0"/>
              <a:t>Continuum:</a:t>
            </a:r>
          </a:p>
          <a:p>
            <a:pPr marL="356616" indent="-356616">
              <a:lnSpc>
                <a:spcPts val="3200"/>
              </a:lnSpc>
              <a:spcBef>
                <a:spcPts val="1200"/>
              </a:spcBef>
              <a:buClr>
                <a:schemeClr val="accent2">
                  <a:lumMod val="60000"/>
                  <a:lumOff val="40000"/>
                </a:schemeClr>
              </a:buClr>
              <a:buSzPct val="100000"/>
              <a:buFont typeface="Arial" panose="020B0604020202020204" pitchFamily="34" charset="0"/>
              <a:buChar char="•"/>
            </a:pPr>
            <a:r>
              <a:rPr lang="en-US" sz="2400" b="0" dirty="0"/>
              <a:t>Vicarious Traumatization, Compassion Fatigue, and Burnout on one side</a:t>
            </a:r>
          </a:p>
          <a:p>
            <a:pPr marL="356616" indent="-356616">
              <a:lnSpc>
                <a:spcPts val="3200"/>
              </a:lnSpc>
              <a:spcBef>
                <a:spcPts val="1200"/>
              </a:spcBef>
              <a:buClr>
                <a:schemeClr val="accent2">
                  <a:lumMod val="60000"/>
                  <a:lumOff val="40000"/>
                </a:schemeClr>
              </a:buClr>
              <a:buSzPct val="100000"/>
              <a:buFont typeface="Arial" panose="020B0604020202020204" pitchFamily="34" charset="0"/>
              <a:buChar char="•"/>
            </a:pPr>
            <a:r>
              <a:rPr lang="en-US" sz="2400" b="0" dirty="0"/>
              <a:t>Frustration, sadness, being cranky, tired, etc. on the other (daily hassles)</a:t>
            </a:r>
          </a:p>
          <a:p>
            <a:pPr marL="356616" indent="-356616">
              <a:lnSpc>
                <a:spcPts val="3200"/>
              </a:lnSpc>
              <a:spcBef>
                <a:spcPts val="1200"/>
              </a:spcBef>
              <a:buClr>
                <a:schemeClr val="accent2">
                  <a:lumMod val="60000"/>
                  <a:lumOff val="40000"/>
                </a:schemeClr>
              </a:buClr>
              <a:buSzPct val="100000"/>
              <a:buFont typeface="Arial" panose="020B0604020202020204" pitchFamily="34" charset="0"/>
              <a:buChar char="•"/>
            </a:pPr>
            <a:r>
              <a:rPr lang="en-US" sz="2400" b="0" dirty="0"/>
              <a:t>It is important at all times, but especially when we are encountering unknown or unfamiliar expectations and challenges.</a:t>
            </a:r>
          </a:p>
          <a:p>
            <a:pPr>
              <a:lnSpc>
                <a:spcPts val="3200"/>
              </a:lnSpc>
              <a:spcBef>
                <a:spcPts val="1800"/>
              </a:spcBef>
              <a:buClr>
                <a:schemeClr val="accent2">
                  <a:lumMod val="60000"/>
                  <a:lumOff val="40000"/>
                </a:schemeClr>
              </a:buClr>
              <a:buSzPct val="100000"/>
            </a:pPr>
            <a:r>
              <a:rPr lang="en-US" sz="2400" dirty="0">
                <a:solidFill>
                  <a:schemeClr val="accent2">
                    <a:lumMod val="50000"/>
                  </a:schemeClr>
                </a:solidFill>
              </a:rPr>
              <a:t>“Research has demonstrated that burnout can result in anxiety, depression, drops in self-esteem, substance abuse, decreased performance, and increased health problems.” </a:t>
            </a:r>
            <a:r>
              <a:rPr lang="en-US" sz="2400" dirty="0"/>
              <a:t>(Alcorn, 2011)</a:t>
            </a:r>
          </a:p>
        </p:txBody>
      </p:sp>
    </p:spTree>
    <p:custDataLst>
      <p:tags r:id="rId1"/>
    </p:custDataLst>
    <p:extLst>
      <p:ext uri="{BB962C8B-B14F-4D97-AF65-F5344CB8AC3E}">
        <p14:creationId xmlns:p14="http://schemas.microsoft.com/office/powerpoint/2010/main" val="97955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6B935D-B054-48AA-A037-90FCE1E40FBA}"/>
              </a:ext>
              <a:ext uri="{C183D7F6-B498-43B3-948B-1728B52AA6E4}">
                <adec:decorative xmlns:adec="http://schemas.microsoft.com/office/drawing/2017/decorative" val="1"/>
              </a:ext>
            </a:extLst>
          </p:cNvPr>
          <p:cNvPicPr>
            <a:picLocks noChangeAspect="1"/>
          </p:cNvPicPr>
          <p:nvPr/>
        </p:nvPicPr>
        <p:blipFill rotWithShape="1">
          <a:blip r:embed="rId4" cstate="print">
            <a:alphaModFix amt="49000"/>
            <a:extLst>
              <a:ext uri="{28A0092B-C50C-407E-A947-70E740481C1C}">
                <a14:useLocalDpi xmlns:a14="http://schemas.microsoft.com/office/drawing/2010/main" val="0"/>
              </a:ext>
            </a:extLst>
          </a:blip>
          <a:srcRect l="-10975" r="10975"/>
          <a:stretch/>
        </p:blipFill>
        <p:spPr>
          <a:xfrm>
            <a:off x="6337739" y="2837454"/>
            <a:ext cx="5644466" cy="3767069"/>
          </a:xfrm>
          <a:prstGeom prst="rect">
            <a:avLst/>
          </a:prstGeom>
          <a:ln>
            <a:noFill/>
          </a:ln>
          <a:effectLst>
            <a:softEdge rad="635000"/>
          </a:effectLst>
        </p:spPr>
      </p:pic>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Behaviors and Attitudes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1" y="1555530"/>
            <a:ext cx="10648029" cy="4834757"/>
          </a:xfrm>
        </p:spPr>
        <p:txBody>
          <a:bodyPr>
            <a:noAutofit/>
          </a:bodyPr>
          <a:lstStyle/>
          <a:p>
            <a:pPr>
              <a:lnSpc>
                <a:spcPts val="4000"/>
              </a:lnSpc>
              <a:spcBef>
                <a:spcPts val="1200"/>
              </a:spcBef>
              <a:buClr>
                <a:schemeClr val="accent2">
                  <a:lumMod val="60000"/>
                  <a:lumOff val="40000"/>
                </a:schemeClr>
              </a:buClr>
            </a:pPr>
            <a:r>
              <a:rPr lang="en-US" sz="3600" b="0" dirty="0"/>
              <a:t>The term self-care refers not only to an engagement in various practices but also to </a:t>
            </a:r>
            <a:r>
              <a:rPr lang="en-US" sz="3600" dirty="0">
                <a:solidFill>
                  <a:schemeClr val="accent2">
                    <a:lumMod val="50000"/>
                  </a:schemeClr>
                </a:solidFill>
              </a:rPr>
              <a:t>having a caring attitude or ‘being’ caring toward oneself</a:t>
            </a:r>
            <a:r>
              <a:rPr lang="en-US" sz="3600" b="0" dirty="0"/>
              <a:t>.</a:t>
            </a:r>
          </a:p>
          <a:p>
            <a:pPr>
              <a:lnSpc>
                <a:spcPts val="4000"/>
              </a:lnSpc>
              <a:spcBef>
                <a:spcPts val="1200"/>
              </a:spcBef>
              <a:buClr>
                <a:schemeClr val="accent2">
                  <a:lumMod val="60000"/>
                  <a:lumOff val="40000"/>
                </a:schemeClr>
              </a:buClr>
            </a:pPr>
            <a:endParaRPr lang="en-US" sz="3600" b="0" dirty="0"/>
          </a:p>
          <a:p>
            <a:pPr>
              <a:lnSpc>
                <a:spcPts val="2800"/>
              </a:lnSpc>
              <a:spcBef>
                <a:spcPts val="1200"/>
              </a:spcBef>
              <a:buClr>
                <a:schemeClr val="accent2">
                  <a:lumMod val="60000"/>
                  <a:lumOff val="40000"/>
                </a:schemeClr>
              </a:buClr>
            </a:pPr>
            <a:r>
              <a:rPr lang="en-US" sz="2400" b="0" dirty="0"/>
              <a:t>(Kissil and Niño 2017). </a:t>
            </a:r>
          </a:p>
          <a:p>
            <a:pPr>
              <a:lnSpc>
                <a:spcPts val="2800"/>
              </a:lnSpc>
              <a:spcBef>
                <a:spcPts val="1200"/>
              </a:spcBef>
              <a:buClr>
                <a:schemeClr val="accent2">
                  <a:lumMod val="60000"/>
                  <a:lumOff val="40000"/>
                </a:schemeClr>
              </a:buClr>
            </a:pPr>
            <a:r>
              <a:rPr lang="en-US" sz="2400" b="0" dirty="0"/>
              <a:t>From Posluns and Gall article (2019)</a:t>
            </a:r>
            <a:endParaRPr lang="en-US" sz="2400" dirty="0"/>
          </a:p>
        </p:txBody>
      </p:sp>
    </p:spTree>
    <p:custDataLst>
      <p:tags r:id="rId1"/>
    </p:custDataLst>
    <p:extLst>
      <p:ext uri="{BB962C8B-B14F-4D97-AF65-F5344CB8AC3E}">
        <p14:creationId xmlns:p14="http://schemas.microsoft.com/office/powerpoint/2010/main" val="3969570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Cranky or Burned Out… How Can I Tell?</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513490"/>
            <a:ext cx="10938647" cy="4834757"/>
          </a:xfrm>
        </p:spPr>
        <p:txBody>
          <a:bodyPr>
            <a:noAutofit/>
          </a:bodyPr>
          <a:lstStyle/>
          <a:p>
            <a:pPr>
              <a:lnSpc>
                <a:spcPts val="3600"/>
              </a:lnSpc>
              <a:spcBef>
                <a:spcPts val="1200"/>
              </a:spcBef>
              <a:buClr>
                <a:schemeClr val="accent2">
                  <a:lumMod val="60000"/>
                  <a:lumOff val="40000"/>
                </a:schemeClr>
              </a:buClr>
            </a:pPr>
            <a:r>
              <a:rPr lang="en-US" dirty="0"/>
              <a:t>A colleague/supervisor has asked me to include an additional task in my scope of work that is not typically my responsibility…</a:t>
            </a:r>
          </a:p>
          <a:p>
            <a:pPr marL="356616" indent="-356616">
              <a:lnSpc>
                <a:spcPts val="3200"/>
              </a:lnSpc>
              <a:spcBef>
                <a:spcPts val="1200"/>
              </a:spcBef>
              <a:buClr>
                <a:schemeClr val="accent2">
                  <a:lumMod val="60000"/>
                  <a:lumOff val="40000"/>
                </a:schemeClr>
              </a:buClr>
              <a:buSzPct val="100000"/>
              <a:buFont typeface="Arial" panose="020B0604020202020204" pitchFamily="34" charset="0"/>
              <a:buChar char="•"/>
            </a:pPr>
            <a:r>
              <a:rPr lang="en-US" sz="2400" b="0" dirty="0"/>
              <a:t>When I communicate and reflect…</a:t>
            </a:r>
          </a:p>
          <a:p>
            <a:pPr marL="1042416" lvl="1" indent="-356616">
              <a:lnSpc>
                <a:spcPts val="3200"/>
              </a:lnSpc>
              <a:spcBef>
                <a:spcPts val="1200"/>
              </a:spcBef>
              <a:buClr>
                <a:schemeClr val="accent2">
                  <a:lumMod val="60000"/>
                  <a:lumOff val="40000"/>
                </a:schemeClr>
              </a:buClr>
              <a:buSzPct val="80000"/>
              <a:buFont typeface="Courier New" panose="02070309020205020404" pitchFamily="49" charset="0"/>
              <a:buChar char="o"/>
            </a:pPr>
            <a:r>
              <a:rPr lang="en-US" sz="2200" b="0" dirty="0"/>
              <a:t>Am I able to describe my feelings toward the situation?</a:t>
            </a:r>
          </a:p>
          <a:p>
            <a:pPr marL="1042416" lvl="1" indent="-356616">
              <a:lnSpc>
                <a:spcPts val="3200"/>
              </a:lnSpc>
              <a:spcBef>
                <a:spcPts val="1200"/>
              </a:spcBef>
              <a:buClr>
                <a:schemeClr val="accent2">
                  <a:lumMod val="60000"/>
                  <a:lumOff val="40000"/>
                </a:schemeClr>
              </a:buClr>
              <a:buSzPct val="80000"/>
              <a:buFont typeface="Courier New" panose="02070309020205020404" pitchFamily="49" charset="0"/>
              <a:buChar char="o"/>
            </a:pPr>
            <a:r>
              <a:rPr lang="en-US" sz="2200" b="0" dirty="0"/>
              <a:t>Do my emotional reactions match the content I’m working with?</a:t>
            </a:r>
          </a:p>
          <a:p>
            <a:pPr marL="1042416" lvl="1" indent="-356616">
              <a:lnSpc>
                <a:spcPts val="3200"/>
              </a:lnSpc>
              <a:spcBef>
                <a:spcPts val="1200"/>
              </a:spcBef>
              <a:buClr>
                <a:schemeClr val="accent2">
                  <a:lumMod val="60000"/>
                  <a:lumOff val="40000"/>
                </a:schemeClr>
              </a:buClr>
              <a:buSzPct val="80000"/>
              <a:buFont typeface="Courier New" panose="02070309020205020404" pitchFamily="49" charset="0"/>
              <a:buChar char="o"/>
            </a:pPr>
            <a:r>
              <a:rPr lang="en-US" sz="2200" b="0" dirty="0"/>
              <a:t>Am I able to find some joy in other activities that are unrelated to the situation at hand?</a:t>
            </a:r>
          </a:p>
          <a:p>
            <a:pPr marL="1042416" lvl="1" indent="-356616">
              <a:lnSpc>
                <a:spcPts val="3200"/>
              </a:lnSpc>
              <a:spcBef>
                <a:spcPts val="1200"/>
              </a:spcBef>
              <a:buClr>
                <a:schemeClr val="accent2">
                  <a:lumMod val="60000"/>
                  <a:lumOff val="40000"/>
                </a:schemeClr>
              </a:buClr>
              <a:buSzPct val="80000"/>
              <a:buFont typeface="Courier New" panose="02070309020205020404" pitchFamily="49" charset="0"/>
              <a:buChar char="o"/>
            </a:pPr>
            <a:r>
              <a:rPr lang="en-US" sz="2200" b="0" dirty="0"/>
              <a:t>Am I perseverating on the topic or can I let it go?</a:t>
            </a:r>
            <a:endParaRPr lang="en-US" sz="2200" dirty="0"/>
          </a:p>
        </p:txBody>
      </p:sp>
    </p:spTree>
    <p:custDataLst>
      <p:tags r:id="rId1"/>
    </p:custDataLst>
    <p:extLst>
      <p:ext uri="{BB962C8B-B14F-4D97-AF65-F5344CB8AC3E}">
        <p14:creationId xmlns:p14="http://schemas.microsoft.com/office/powerpoint/2010/main" val="4175198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15B-5AF6-4F74-82C1-BB7DD4DA03A2}"/>
              </a:ext>
            </a:extLst>
          </p:cNvPr>
          <p:cNvSpPr>
            <a:spLocks noGrp="1"/>
          </p:cNvSpPr>
          <p:nvPr>
            <p:ph type="ctrTitle"/>
          </p:nvPr>
        </p:nvSpPr>
        <p:spPr>
          <a:xfrm>
            <a:off x="1088834" y="1927953"/>
            <a:ext cx="10014333" cy="2192356"/>
          </a:xfrm>
        </p:spPr>
        <p:txBody>
          <a:bodyPr>
            <a:noAutofit/>
          </a:bodyPr>
          <a:lstStyle/>
          <a:p>
            <a:r>
              <a:rPr lang="en-US" dirty="0"/>
              <a:t>I’m worried I’m not just cranky… So what is Self-Care?</a:t>
            </a:r>
          </a:p>
        </p:txBody>
      </p:sp>
    </p:spTree>
    <p:extLst>
      <p:ext uri="{BB962C8B-B14F-4D97-AF65-F5344CB8AC3E}">
        <p14:creationId xmlns:p14="http://schemas.microsoft.com/office/powerpoint/2010/main" val="910551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Autofit/>
          </a:bodyPr>
          <a:lstStyle/>
          <a:p>
            <a:r>
              <a:rPr lang="en-US" dirty="0"/>
              <a:t>Operationally Defined &amp; ‘De-Mystified’</a:t>
            </a:r>
          </a:p>
        </p:txBody>
      </p:sp>
      <p:sp>
        <p:nvSpPr>
          <p:cNvPr id="5" name="Content Placeholder 4"/>
          <p:cNvSpPr>
            <a:spLocks noGrp="1"/>
          </p:cNvSpPr>
          <p:nvPr>
            <p:ph idx="1"/>
          </p:nvPr>
        </p:nvSpPr>
        <p:spPr>
          <a:xfrm>
            <a:off x="640080" y="1512711"/>
            <a:ext cx="10936224" cy="4641674"/>
          </a:xfrm>
        </p:spPr>
        <p:txBody>
          <a:bodyPr>
            <a:noAutofit/>
          </a:bodyPr>
          <a:lstStyle/>
          <a:p>
            <a:pPr>
              <a:lnSpc>
                <a:spcPts val="3600"/>
              </a:lnSpc>
            </a:pPr>
            <a:r>
              <a:rPr lang="en-US" b="0" dirty="0"/>
              <a:t>Definition </a:t>
            </a:r>
            <a:r>
              <a:rPr lang="mr-IN" b="0" dirty="0"/>
              <a:t>–</a:t>
            </a:r>
            <a:r>
              <a:rPr lang="en-US" b="0" dirty="0"/>
              <a:t> Both Codes (ACA and CRC) note self-care as: </a:t>
            </a:r>
            <a:r>
              <a:rPr lang="en-US" dirty="0">
                <a:solidFill>
                  <a:schemeClr val="tx2"/>
                </a:solidFill>
              </a:rPr>
              <a:t>“activities to maintain and promote counselors’ own emotional, physical, mental, and spiritual well-being to best meet their professional responsibilities”</a:t>
            </a:r>
          </a:p>
          <a:p>
            <a:pPr>
              <a:lnSpc>
                <a:spcPts val="3600"/>
              </a:lnSpc>
            </a:pPr>
            <a:endParaRPr lang="en-US" b="0" i="1" dirty="0">
              <a:solidFill>
                <a:srgbClr val="000000"/>
              </a:solidFill>
            </a:endParaRPr>
          </a:p>
          <a:p>
            <a:pPr>
              <a:lnSpc>
                <a:spcPts val="3600"/>
              </a:lnSpc>
            </a:pPr>
            <a:r>
              <a:rPr lang="en-US" i="1" dirty="0">
                <a:solidFill>
                  <a:schemeClr val="accent2">
                    <a:lumMod val="50000"/>
                  </a:schemeClr>
                </a:solidFill>
              </a:rPr>
              <a:t>It is merely taking the time to take care of our own needs, not at the exclusion of others, but to enhance our ability to work with others.</a:t>
            </a:r>
          </a:p>
          <a:p>
            <a:pPr>
              <a:lnSpc>
                <a:spcPts val="3600"/>
              </a:lnSpc>
            </a:pPr>
            <a:r>
              <a:rPr lang="en-US" b="0" dirty="0"/>
              <a:t>Self-care is a broad term referring to any actions or experiences that enhance or maintain counselors’ well-being (Eckstein, 2001). </a:t>
            </a:r>
            <a:endParaRPr lang="en-US" b="0" dirty="0">
              <a:solidFill>
                <a:srgbClr val="FF0000"/>
              </a:solidFill>
            </a:endParaRPr>
          </a:p>
        </p:txBody>
      </p:sp>
    </p:spTree>
    <p:custDataLst>
      <p:tags r:id="rId1"/>
    </p:custDataLst>
    <p:extLst>
      <p:ext uri="{BB962C8B-B14F-4D97-AF65-F5344CB8AC3E}">
        <p14:creationId xmlns:p14="http://schemas.microsoft.com/office/powerpoint/2010/main" val="3749048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96C5-35E3-4C7C-B438-458E8772C3C8}"/>
              </a:ext>
            </a:extLst>
          </p:cNvPr>
          <p:cNvSpPr>
            <a:spLocks noGrp="1"/>
          </p:cNvSpPr>
          <p:nvPr>
            <p:ph type="title"/>
          </p:nvPr>
        </p:nvSpPr>
        <p:spPr/>
        <p:txBody>
          <a:bodyPr/>
          <a:lstStyle/>
          <a:p>
            <a:r>
              <a:rPr lang="en-US" dirty="0"/>
              <a:t>Self-Care Is Individualized</a:t>
            </a:r>
          </a:p>
        </p:txBody>
      </p:sp>
      <p:sp>
        <p:nvSpPr>
          <p:cNvPr id="3" name="Content Placeholder 2">
            <a:extLst>
              <a:ext uri="{FF2B5EF4-FFF2-40B4-BE49-F238E27FC236}">
                <a16:creationId xmlns:a16="http://schemas.microsoft.com/office/drawing/2014/main" id="{EB5BF665-6019-49CD-BEAE-FE69134F35A9}"/>
              </a:ext>
            </a:extLst>
          </p:cNvPr>
          <p:cNvSpPr>
            <a:spLocks noGrp="1"/>
          </p:cNvSpPr>
          <p:nvPr>
            <p:ph sz="half" idx="1"/>
          </p:nvPr>
        </p:nvSpPr>
        <p:spPr/>
        <p:txBody>
          <a:bodyPr>
            <a:noAutofit/>
          </a:bodyPr>
          <a:lstStyle/>
          <a:p>
            <a:r>
              <a:rPr lang="en-US" sz="3200" dirty="0">
                <a:solidFill>
                  <a:schemeClr val="accent2">
                    <a:lumMod val="50000"/>
                  </a:schemeClr>
                </a:solidFill>
              </a:rPr>
              <a:t>Physical </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Anything from taking chair push up breaks to running a marathon;</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Nutrition/eating – may have very different goals from watching what I eat to having food that comforts me</a:t>
            </a:r>
          </a:p>
          <a:p>
            <a:pPr marL="356616" indent="-356616">
              <a:lnSpc>
                <a:spcPts val="3600"/>
              </a:lnSpc>
              <a:spcBef>
                <a:spcPts val="1200"/>
              </a:spcBef>
              <a:buClr>
                <a:schemeClr val="accent2">
                  <a:lumMod val="60000"/>
                  <a:lumOff val="40000"/>
                </a:schemeClr>
              </a:buClr>
              <a:buFont typeface="Arial" panose="020B0604020202020204" pitchFamily="34" charset="0"/>
              <a:buChar char="•"/>
            </a:pPr>
            <a:endParaRPr lang="en-US" b="0" dirty="0"/>
          </a:p>
        </p:txBody>
      </p:sp>
      <p:sp>
        <p:nvSpPr>
          <p:cNvPr id="4" name="Content Placeholder 3">
            <a:extLst>
              <a:ext uri="{FF2B5EF4-FFF2-40B4-BE49-F238E27FC236}">
                <a16:creationId xmlns:a16="http://schemas.microsoft.com/office/drawing/2014/main" id="{5126101E-4390-46C7-AA18-AE6CD84261A1}"/>
              </a:ext>
            </a:extLst>
          </p:cNvPr>
          <p:cNvSpPr>
            <a:spLocks noGrp="1"/>
          </p:cNvSpPr>
          <p:nvPr>
            <p:ph sz="half" idx="2"/>
          </p:nvPr>
        </p:nvSpPr>
        <p:spPr>
          <a:xfrm>
            <a:off x="6324783" y="1398172"/>
            <a:ext cx="5253943" cy="4351339"/>
          </a:xfrm>
        </p:spPr>
        <p:txBody>
          <a:bodyPr>
            <a:noAutofit/>
          </a:bodyPr>
          <a:lstStyle/>
          <a:p>
            <a:r>
              <a:rPr lang="en-US" sz="3200" dirty="0">
                <a:solidFill>
                  <a:schemeClr val="accent2">
                    <a:lumMod val="50000"/>
                  </a:schemeClr>
                </a:solidFill>
              </a:rPr>
              <a:t>Spiritual</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Could vary all the way from being very involved in organized religion all the way to ‘be open to not knowing’ or ‘have experiences of awe’ or ‘try at times to not be in charge or the expert’.</a:t>
            </a:r>
            <a:endParaRPr lang="en-US" dirty="0"/>
          </a:p>
        </p:txBody>
      </p:sp>
    </p:spTree>
    <p:custDataLst>
      <p:tags r:id="rId1"/>
    </p:custDataLst>
    <p:extLst>
      <p:ext uri="{BB962C8B-B14F-4D97-AF65-F5344CB8AC3E}">
        <p14:creationId xmlns:p14="http://schemas.microsoft.com/office/powerpoint/2010/main" val="3375681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Acknowledgement &amp; Disclaimer</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1" y="2799968"/>
            <a:ext cx="10938646" cy="3624895"/>
          </a:xfrm>
        </p:spPr>
        <p:txBody>
          <a:bodyPr>
            <a:noAutofit/>
          </a:bodyPr>
          <a:lstStyle/>
          <a:p>
            <a:pPr>
              <a:lnSpc>
                <a:spcPts val="3200"/>
              </a:lnSpc>
              <a:spcBef>
                <a:spcPts val="1200"/>
              </a:spcBef>
              <a:spcAft>
                <a:spcPts val="1200"/>
              </a:spcAft>
              <a:buClr>
                <a:schemeClr val="accent2"/>
              </a:buClr>
            </a:pPr>
            <a:r>
              <a:rPr lang="en-US" sz="2400" b="0" dirty="0"/>
              <a:t>This training was developed with support from the: </a:t>
            </a:r>
            <a:r>
              <a:rPr lang="en-US" sz="2400" b="0" dirty="0">
                <a:hlinkClick r:id="rId4"/>
              </a:rPr>
              <a:t>National Association of Rehabilitation Leadership (NARL)</a:t>
            </a:r>
            <a:r>
              <a:rPr lang="en-US" sz="2400" b="0" dirty="0"/>
              <a:t> and the </a:t>
            </a:r>
            <a:r>
              <a:rPr lang="en-US" sz="2400" b="0" dirty="0">
                <a:hlinkClick r:id="rId5"/>
              </a:rPr>
              <a:t>Center for Innovative Training in Vocational Rehabilitation (CIT-VR) at The George Washington University </a:t>
            </a:r>
            <a:r>
              <a:rPr lang="en-US" sz="2400" b="0" dirty="0"/>
              <a:t>funded by the U.S. Department of Education, Office of Special Education and Rehabilitation Services (OSERS), Rehabilitation Services Administration (RSA).</a:t>
            </a:r>
          </a:p>
          <a:p>
            <a:pPr>
              <a:lnSpc>
                <a:spcPts val="3200"/>
              </a:lnSpc>
              <a:spcBef>
                <a:spcPts val="1200"/>
              </a:spcBef>
              <a:spcAft>
                <a:spcPts val="1200"/>
              </a:spcAft>
              <a:buClr>
                <a:schemeClr val="accent2"/>
              </a:buClr>
            </a:pPr>
            <a:r>
              <a:rPr lang="en-US" sz="2400" b="0" i="1" dirty="0"/>
              <a:t>Opinions expressed herein do not necessarily reflect the position or policy of the U.S. Department of Education nor does mention of trade names, commercial products, or organizations imply endorsement by the U.S. Department of Education.</a:t>
            </a:r>
          </a:p>
        </p:txBody>
      </p:sp>
      <p:pic>
        <p:nvPicPr>
          <p:cNvPr id="4" name="Picture 3" descr="Center for Innovative Training in Vocational Rehabilitation (CIT-VR) at trainvr.org">
            <a:hlinkClick r:id="rId5" tgtFrame="&quot;_blank&quot;" tooltip="&quot;&quot;"/>
            <a:extLst>
              <a:ext uri="{FF2B5EF4-FFF2-40B4-BE49-F238E27FC236}">
                <a16:creationId xmlns:a16="http://schemas.microsoft.com/office/drawing/2014/main" id="{0AEDC0BC-E537-4182-A9AC-258B85D91C9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1" y="1314546"/>
            <a:ext cx="2512695" cy="1121410"/>
          </a:xfrm>
          <a:prstGeom prst="rect">
            <a:avLst/>
          </a:prstGeom>
          <a:noFill/>
          <a:ln>
            <a:noFill/>
          </a:ln>
        </p:spPr>
      </p:pic>
      <p:pic>
        <p:nvPicPr>
          <p:cNvPr id="5" name="Picture 4" descr="National Association of Rehabilitation Leadership (NARL) at www.narl.us">
            <a:hlinkClick r:id="rId4" tgtFrame="&quot;_blank&quot;" tooltip="&quot;&quot;"/>
            <a:extLst>
              <a:ext uri="{FF2B5EF4-FFF2-40B4-BE49-F238E27FC236}">
                <a16:creationId xmlns:a16="http://schemas.microsoft.com/office/drawing/2014/main" id="{D23B41FC-70D3-4BB9-9E71-00530E594960}"/>
              </a:ext>
              <a:ext uri="{C183D7F6-B498-43B3-948B-1728B52AA6E4}">
                <adec:decorative xmlns:adec="http://schemas.microsoft.com/office/drawing/2017/decorative" val="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693759" y="1322801"/>
            <a:ext cx="2512695" cy="1113155"/>
          </a:xfrm>
          <a:prstGeom prst="rect">
            <a:avLst/>
          </a:prstGeom>
          <a:noFill/>
          <a:ln>
            <a:noFill/>
          </a:ln>
        </p:spPr>
      </p:pic>
    </p:spTree>
    <p:custDataLst>
      <p:tags r:id="rId1"/>
    </p:custDataLst>
    <p:extLst>
      <p:ext uri="{BB962C8B-B14F-4D97-AF65-F5344CB8AC3E}">
        <p14:creationId xmlns:p14="http://schemas.microsoft.com/office/powerpoint/2010/main" val="355343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Posluns and Gall (2019)</a:t>
            </a:r>
          </a:p>
        </p:txBody>
      </p:sp>
      <p:sp>
        <p:nvSpPr>
          <p:cNvPr id="7" name="Freeform: Shape 6">
            <a:extLst>
              <a:ext uri="{FF2B5EF4-FFF2-40B4-BE49-F238E27FC236}">
                <a16:creationId xmlns:a16="http://schemas.microsoft.com/office/drawing/2014/main" id="{FAC07964-98A4-400A-9DE1-C94D647542CB}"/>
              </a:ext>
            </a:extLst>
          </p:cNvPr>
          <p:cNvSpPr/>
          <p:nvPr/>
        </p:nvSpPr>
        <p:spPr>
          <a:xfrm>
            <a:off x="739588" y="1536182"/>
            <a:ext cx="10410447" cy="987007"/>
          </a:xfrm>
          <a:custGeom>
            <a:avLst/>
            <a:gdLst>
              <a:gd name="connsiteX0" fmla="*/ 0 w 3616831"/>
              <a:gd name="connsiteY0" fmla="*/ 0 h 987007"/>
              <a:gd name="connsiteX1" fmla="*/ 3616831 w 3616831"/>
              <a:gd name="connsiteY1" fmla="*/ 0 h 987007"/>
              <a:gd name="connsiteX2" fmla="*/ 3616831 w 3616831"/>
              <a:gd name="connsiteY2" fmla="*/ 987007 h 987007"/>
              <a:gd name="connsiteX3" fmla="*/ 0 w 3616831"/>
              <a:gd name="connsiteY3" fmla="*/ 987007 h 987007"/>
              <a:gd name="connsiteX4" fmla="*/ 0 w 3616831"/>
              <a:gd name="connsiteY4" fmla="*/ 0 h 987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831" h="987007">
                <a:moveTo>
                  <a:pt x="0" y="0"/>
                </a:moveTo>
                <a:lnTo>
                  <a:pt x="3616831" y="0"/>
                </a:lnTo>
                <a:lnTo>
                  <a:pt x="3616831" y="987007"/>
                </a:lnTo>
                <a:lnTo>
                  <a:pt x="0" y="987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1066800">
              <a:lnSpc>
                <a:spcPct val="90000"/>
              </a:lnSpc>
              <a:spcBef>
                <a:spcPct val="0"/>
              </a:spcBef>
              <a:spcAft>
                <a:spcPct val="35000"/>
              </a:spcAft>
              <a:defRPr b="1"/>
            </a:pPr>
            <a:r>
              <a:rPr lang="en-US" sz="2800" dirty="0">
                <a:solidFill>
                  <a:schemeClr val="accent2">
                    <a:lumMod val="50000"/>
                  </a:schemeClr>
                </a:solidFill>
              </a:rPr>
              <a:t>Grand-daddy/Grand-momma of lit reviews on self-care in my opinion.</a:t>
            </a:r>
          </a:p>
        </p:txBody>
      </p:sp>
      <p:sp>
        <p:nvSpPr>
          <p:cNvPr id="8" name="Rectangle 7">
            <a:extLst>
              <a:ext uri="{FF2B5EF4-FFF2-40B4-BE49-F238E27FC236}">
                <a16:creationId xmlns:a16="http://schemas.microsoft.com/office/drawing/2014/main" id="{83E25C3E-5AF3-4901-84B6-9266BCB52F34}"/>
              </a:ext>
              <a:ext uri="{C183D7F6-B498-43B3-948B-1728B52AA6E4}">
                <adec:decorative xmlns:adec="http://schemas.microsoft.com/office/drawing/2017/decorative" val="1"/>
              </a:ext>
            </a:extLst>
          </p:cNvPr>
          <p:cNvSpPr/>
          <p:nvPr/>
        </p:nvSpPr>
        <p:spPr>
          <a:xfrm>
            <a:off x="2162696" y="4373133"/>
            <a:ext cx="3616831" cy="17534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Freeform: Shape 9">
            <a:extLst>
              <a:ext uri="{FF2B5EF4-FFF2-40B4-BE49-F238E27FC236}">
                <a16:creationId xmlns:a16="http://schemas.microsoft.com/office/drawing/2014/main" id="{CF91766E-948B-4C96-88BE-3DB7D70D56E0}"/>
              </a:ext>
            </a:extLst>
          </p:cNvPr>
          <p:cNvSpPr/>
          <p:nvPr/>
        </p:nvSpPr>
        <p:spPr>
          <a:xfrm>
            <a:off x="6412473" y="2484867"/>
            <a:ext cx="2761585" cy="987007"/>
          </a:xfrm>
          <a:custGeom>
            <a:avLst/>
            <a:gdLst>
              <a:gd name="connsiteX0" fmla="*/ 0 w 3616831"/>
              <a:gd name="connsiteY0" fmla="*/ 0 h 987007"/>
              <a:gd name="connsiteX1" fmla="*/ 3616831 w 3616831"/>
              <a:gd name="connsiteY1" fmla="*/ 0 h 987007"/>
              <a:gd name="connsiteX2" fmla="*/ 3616831 w 3616831"/>
              <a:gd name="connsiteY2" fmla="*/ 987007 h 987007"/>
              <a:gd name="connsiteX3" fmla="*/ 0 w 3616831"/>
              <a:gd name="connsiteY3" fmla="*/ 987007 h 987007"/>
              <a:gd name="connsiteX4" fmla="*/ 0 w 3616831"/>
              <a:gd name="connsiteY4" fmla="*/ 0 h 987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831" h="987007">
                <a:moveTo>
                  <a:pt x="0" y="0"/>
                </a:moveTo>
                <a:lnTo>
                  <a:pt x="3616831" y="0"/>
                </a:lnTo>
                <a:lnTo>
                  <a:pt x="3616831" y="987007"/>
                </a:lnTo>
                <a:lnTo>
                  <a:pt x="0" y="9870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defTabSz="1244600">
              <a:lnSpc>
                <a:spcPct val="90000"/>
              </a:lnSpc>
              <a:spcBef>
                <a:spcPct val="0"/>
              </a:spcBef>
              <a:spcAft>
                <a:spcPct val="35000"/>
              </a:spcAft>
              <a:defRPr b="1"/>
            </a:pPr>
            <a:r>
              <a:rPr lang="en-US" sz="2400" b="1" dirty="0"/>
              <a:t>Broken down into these categories:</a:t>
            </a:r>
            <a:endParaRPr lang="en-US" sz="2400" dirty="0"/>
          </a:p>
        </p:txBody>
      </p:sp>
      <p:sp>
        <p:nvSpPr>
          <p:cNvPr id="11" name="Freeform: Shape 10">
            <a:extLst>
              <a:ext uri="{FF2B5EF4-FFF2-40B4-BE49-F238E27FC236}">
                <a16:creationId xmlns:a16="http://schemas.microsoft.com/office/drawing/2014/main" id="{D5B25801-E63A-4815-A302-65F992B2C31C}"/>
              </a:ext>
            </a:extLst>
          </p:cNvPr>
          <p:cNvSpPr/>
          <p:nvPr/>
        </p:nvSpPr>
        <p:spPr>
          <a:xfrm>
            <a:off x="6412473" y="3448910"/>
            <a:ext cx="3616831" cy="2231160"/>
          </a:xfrm>
          <a:custGeom>
            <a:avLst/>
            <a:gdLst>
              <a:gd name="connsiteX0" fmla="*/ 0 w 3616831"/>
              <a:gd name="connsiteY0" fmla="*/ 0 h 1753417"/>
              <a:gd name="connsiteX1" fmla="*/ 3616831 w 3616831"/>
              <a:gd name="connsiteY1" fmla="*/ 0 h 1753417"/>
              <a:gd name="connsiteX2" fmla="*/ 3616831 w 3616831"/>
              <a:gd name="connsiteY2" fmla="*/ 1753417 h 1753417"/>
              <a:gd name="connsiteX3" fmla="*/ 0 w 3616831"/>
              <a:gd name="connsiteY3" fmla="*/ 1753417 h 1753417"/>
              <a:gd name="connsiteX4" fmla="*/ 0 w 3616831"/>
              <a:gd name="connsiteY4" fmla="*/ 0 h 1753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831" h="1753417">
                <a:moveTo>
                  <a:pt x="0" y="0"/>
                </a:moveTo>
                <a:lnTo>
                  <a:pt x="3616831" y="0"/>
                </a:lnTo>
                <a:lnTo>
                  <a:pt x="3616831" y="1753417"/>
                </a:lnTo>
                <a:lnTo>
                  <a:pt x="0" y="17534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42900" indent="-342900" defTabSz="755650">
              <a:lnSpc>
                <a:spcPct val="90000"/>
              </a:lnSpc>
              <a:spcBef>
                <a:spcPct val="0"/>
              </a:spcBef>
              <a:spcAft>
                <a:spcPct val="35000"/>
              </a:spcAft>
              <a:buClr>
                <a:schemeClr val="accent2"/>
              </a:buClr>
              <a:buFont typeface="Arial" panose="020B0604020202020204" pitchFamily="34" charset="0"/>
              <a:buChar char="•"/>
            </a:pPr>
            <a:r>
              <a:rPr lang="en-US" sz="2000" dirty="0"/>
              <a:t>Awareness</a:t>
            </a:r>
          </a:p>
          <a:p>
            <a:pPr marL="342900" indent="-342900" defTabSz="755650">
              <a:lnSpc>
                <a:spcPct val="90000"/>
              </a:lnSpc>
              <a:spcBef>
                <a:spcPct val="0"/>
              </a:spcBef>
              <a:spcAft>
                <a:spcPct val="35000"/>
              </a:spcAft>
              <a:buClr>
                <a:schemeClr val="accent2"/>
              </a:buClr>
              <a:buFont typeface="Arial" panose="020B0604020202020204" pitchFamily="34" charset="0"/>
              <a:buChar char="•"/>
            </a:pPr>
            <a:r>
              <a:rPr lang="en-US" sz="2000" dirty="0"/>
              <a:t>Balance</a:t>
            </a:r>
          </a:p>
          <a:p>
            <a:pPr marL="342900" indent="-342900" defTabSz="755650">
              <a:lnSpc>
                <a:spcPct val="90000"/>
              </a:lnSpc>
              <a:spcBef>
                <a:spcPct val="0"/>
              </a:spcBef>
              <a:spcAft>
                <a:spcPct val="35000"/>
              </a:spcAft>
              <a:buClr>
                <a:schemeClr val="accent2"/>
              </a:buClr>
              <a:buFont typeface="Arial" panose="020B0604020202020204" pitchFamily="34" charset="0"/>
              <a:buChar char="•"/>
            </a:pPr>
            <a:r>
              <a:rPr lang="en-US" sz="2000" dirty="0"/>
              <a:t>Flexibility</a:t>
            </a:r>
          </a:p>
          <a:p>
            <a:pPr marL="342900" indent="-342900" defTabSz="755650">
              <a:lnSpc>
                <a:spcPct val="90000"/>
              </a:lnSpc>
              <a:spcBef>
                <a:spcPct val="0"/>
              </a:spcBef>
              <a:spcAft>
                <a:spcPct val="35000"/>
              </a:spcAft>
              <a:buClr>
                <a:schemeClr val="accent2"/>
              </a:buClr>
              <a:buFont typeface="Arial" panose="020B0604020202020204" pitchFamily="34" charset="0"/>
              <a:buChar char="•"/>
            </a:pPr>
            <a:r>
              <a:rPr lang="en-US" sz="2000" dirty="0"/>
              <a:t>Physical Health</a:t>
            </a:r>
          </a:p>
          <a:p>
            <a:pPr marL="342900" indent="-342900" defTabSz="755650">
              <a:lnSpc>
                <a:spcPct val="90000"/>
              </a:lnSpc>
              <a:spcBef>
                <a:spcPct val="0"/>
              </a:spcBef>
              <a:spcAft>
                <a:spcPct val="35000"/>
              </a:spcAft>
              <a:buClr>
                <a:schemeClr val="accent2"/>
              </a:buClr>
              <a:buFont typeface="Arial" panose="020B0604020202020204" pitchFamily="34" charset="0"/>
              <a:buChar char="•"/>
            </a:pPr>
            <a:r>
              <a:rPr lang="en-US" sz="2000" dirty="0"/>
              <a:t>Social Support</a:t>
            </a:r>
          </a:p>
          <a:p>
            <a:pPr marL="342900" indent="-342900" defTabSz="755650">
              <a:lnSpc>
                <a:spcPct val="90000"/>
              </a:lnSpc>
              <a:spcBef>
                <a:spcPct val="0"/>
              </a:spcBef>
              <a:spcAft>
                <a:spcPct val="35000"/>
              </a:spcAft>
              <a:buClr>
                <a:schemeClr val="accent2"/>
              </a:buClr>
              <a:buFont typeface="Arial" panose="020B0604020202020204" pitchFamily="34" charset="0"/>
              <a:buChar char="•"/>
            </a:pPr>
            <a:r>
              <a:rPr lang="en-US" sz="2000" dirty="0"/>
              <a:t>Spirituality</a:t>
            </a:r>
          </a:p>
        </p:txBody>
      </p:sp>
      <p:pic>
        <p:nvPicPr>
          <p:cNvPr id="12" name="Graphic 11">
            <a:extLst>
              <a:ext uri="{FF2B5EF4-FFF2-40B4-BE49-F238E27FC236}">
                <a16:creationId xmlns:a16="http://schemas.microsoft.com/office/drawing/2014/main" id="{04D560BB-8A3E-47E9-BADF-22E2E33B45D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27353" y="2735262"/>
            <a:ext cx="3434070" cy="2786810"/>
          </a:xfrm>
          <a:prstGeom prst="rect">
            <a:avLst/>
          </a:prstGeom>
        </p:spPr>
      </p:pic>
    </p:spTree>
    <p:custDataLst>
      <p:tags r:id="rId1"/>
    </p:custDataLst>
    <p:extLst>
      <p:ext uri="{BB962C8B-B14F-4D97-AF65-F5344CB8AC3E}">
        <p14:creationId xmlns:p14="http://schemas.microsoft.com/office/powerpoint/2010/main" val="2006556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15B-5AF6-4F74-82C1-BB7DD4DA03A2}"/>
              </a:ext>
            </a:extLst>
          </p:cNvPr>
          <p:cNvSpPr>
            <a:spLocks noGrp="1"/>
          </p:cNvSpPr>
          <p:nvPr>
            <p:ph type="ctrTitle"/>
          </p:nvPr>
        </p:nvSpPr>
        <p:spPr>
          <a:xfrm>
            <a:off x="2278966" y="1322025"/>
            <a:ext cx="7634068" cy="3701668"/>
          </a:xfrm>
        </p:spPr>
        <p:txBody>
          <a:bodyPr>
            <a:noAutofit/>
          </a:bodyPr>
          <a:lstStyle/>
          <a:p>
            <a:pPr>
              <a:lnSpc>
                <a:spcPts val="7200"/>
              </a:lnSpc>
            </a:pPr>
            <a:r>
              <a:rPr lang="en-US" dirty="0"/>
              <a:t>How can I take this information and develop a plan of action for my Self-Care?</a:t>
            </a:r>
          </a:p>
        </p:txBody>
      </p:sp>
    </p:spTree>
    <p:extLst>
      <p:ext uri="{BB962C8B-B14F-4D97-AF65-F5344CB8AC3E}">
        <p14:creationId xmlns:p14="http://schemas.microsoft.com/office/powerpoint/2010/main" val="1289729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t>Spheres of Self-Care</a:t>
            </a:r>
          </a:p>
        </p:txBody>
      </p:sp>
      <p:sp>
        <p:nvSpPr>
          <p:cNvPr id="3" name="Content Placeholder 2"/>
          <p:cNvSpPr>
            <a:spLocks noGrp="1"/>
          </p:cNvSpPr>
          <p:nvPr>
            <p:ph idx="1"/>
          </p:nvPr>
        </p:nvSpPr>
        <p:spPr>
          <a:xfrm>
            <a:off x="640081" y="1749777"/>
            <a:ext cx="10936224" cy="4427185"/>
          </a:xfrm>
        </p:spPr>
        <p:txBody>
          <a:bodyPr>
            <a:normAutofit/>
          </a:bodyPr>
          <a:lstStyle/>
          <a:p>
            <a:pPr>
              <a:lnSpc>
                <a:spcPts val="4200"/>
              </a:lnSpc>
            </a:pPr>
            <a:r>
              <a:rPr lang="en-US" sz="3200" dirty="0"/>
              <a:t>Self-Care Assessments:</a:t>
            </a:r>
          </a:p>
          <a:p>
            <a:pPr marL="356616" lvl="1" indent="-356616">
              <a:lnSpc>
                <a:spcPts val="4200"/>
              </a:lnSpc>
              <a:spcBef>
                <a:spcPts val="1200"/>
              </a:spcBef>
              <a:buClr>
                <a:schemeClr val="accent2">
                  <a:lumMod val="60000"/>
                  <a:lumOff val="40000"/>
                </a:schemeClr>
              </a:buClr>
            </a:pPr>
            <a:r>
              <a:rPr lang="en-US" sz="2800" dirty="0"/>
              <a:t>Therapist Aid: </a:t>
            </a:r>
            <a:r>
              <a:rPr lang="en-US" sz="2800" dirty="0">
                <a:hlinkClick r:id="rId3"/>
              </a:rPr>
              <a:t>Self-Care Assessment Worksheets (pdf)</a:t>
            </a:r>
            <a:endParaRPr lang="en-US" sz="2800" dirty="0"/>
          </a:p>
          <a:p>
            <a:pPr marL="356616" lvl="1" indent="-356616">
              <a:lnSpc>
                <a:spcPts val="4200"/>
              </a:lnSpc>
              <a:spcBef>
                <a:spcPts val="1200"/>
              </a:spcBef>
              <a:buClr>
                <a:schemeClr val="accent2">
                  <a:lumMod val="60000"/>
                  <a:lumOff val="40000"/>
                </a:schemeClr>
              </a:buClr>
            </a:pPr>
            <a:r>
              <a:rPr lang="en-US" sz="2800" dirty="0"/>
              <a:t>University at Buffalo School of Social Work: </a:t>
            </a:r>
            <a:r>
              <a:rPr lang="en-US" sz="2800" dirty="0">
                <a:hlinkClick r:id="rId4"/>
              </a:rPr>
              <a:t>Self-Care Assessment (pdf)</a:t>
            </a:r>
            <a:endParaRPr lang="en-US" sz="2800" dirty="0"/>
          </a:p>
          <a:p>
            <a:pPr marL="356616" lvl="1" indent="-356616">
              <a:lnSpc>
                <a:spcPts val="4200"/>
              </a:lnSpc>
              <a:spcBef>
                <a:spcPts val="1200"/>
              </a:spcBef>
              <a:buClr>
                <a:schemeClr val="accent2">
                  <a:lumMod val="60000"/>
                  <a:lumOff val="40000"/>
                </a:schemeClr>
              </a:buClr>
            </a:pPr>
            <a:r>
              <a:rPr lang="en-US" sz="2800" dirty="0"/>
              <a:t>National Alliance on Mental Illness (NAMI): </a:t>
            </a:r>
            <a:r>
              <a:rPr lang="en-US" sz="2800" dirty="0">
                <a:hlinkClick r:id="rId5"/>
              </a:rPr>
              <a:t>Self-Care Inventory (pdf)</a:t>
            </a:r>
            <a:endParaRPr lang="en-US" sz="2800" dirty="0"/>
          </a:p>
        </p:txBody>
      </p:sp>
      <p:sp>
        <p:nvSpPr>
          <p:cNvPr id="4" name="Rectangle 3">
            <a:extLst>
              <a:ext uri="{FF2B5EF4-FFF2-40B4-BE49-F238E27FC236}">
                <a16:creationId xmlns:a16="http://schemas.microsoft.com/office/drawing/2014/main" id="{46626A5D-B827-4EC3-91D1-88D6011A3FA6}"/>
              </a:ext>
              <a:ext uri="{C183D7F6-B498-43B3-948B-1728B52AA6E4}">
                <adec:decorative xmlns:adec="http://schemas.microsoft.com/office/drawing/2017/decorative" val="1"/>
              </a:ext>
            </a:extLst>
          </p:cNvPr>
          <p:cNvSpPr/>
          <p:nvPr/>
        </p:nvSpPr>
        <p:spPr>
          <a:xfrm>
            <a:off x="7917943" y="950534"/>
            <a:ext cx="2360793" cy="923330"/>
          </a:xfrm>
          <a:prstGeom prst="rect">
            <a:avLst/>
          </a:prstGeom>
          <a:solidFill>
            <a:schemeClr val="accent5">
              <a:lumMod val="40000"/>
              <a:lumOff val="60000"/>
            </a:schemeClr>
          </a:solidFill>
          <a:ln>
            <a:solidFill>
              <a:schemeClr val="accent5"/>
            </a:solidFill>
          </a:ln>
        </p:spPr>
        <p:txBody>
          <a:bodyPr wrap="square">
            <a:spAutoFit/>
          </a:bodyPr>
          <a:lstStyle/>
          <a:p>
            <a:r>
              <a:rPr lang="en-US" b="1" dirty="0"/>
              <a:t>Tip!  </a:t>
            </a:r>
            <a:r>
              <a:rPr lang="en-US" dirty="0"/>
              <a:t>Get these from the Resources section of Webinar web page!</a:t>
            </a:r>
          </a:p>
        </p:txBody>
      </p:sp>
    </p:spTree>
    <p:custDataLst>
      <p:tags r:id="rId1"/>
    </p:custDataLst>
    <p:extLst>
      <p:ext uri="{BB962C8B-B14F-4D97-AF65-F5344CB8AC3E}">
        <p14:creationId xmlns:p14="http://schemas.microsoft.com/office/powerpoint/2010/main" val="2829884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a:t>Components of a Self-Care Plan</a:t>
            </a:r>
          </a:p>
        </p:txBody>
      </p:sp>
      <p:graphicFrame>
        <p:nvGraphicFramePr>
          <p:cNvPr id="5" name="Content Placeholder 2">
            <a:extLst>
              <a:ext uri="{FF2B5EF4-FFF2-40B4-BE49-F238E27FC236}">
                <a16:creationId xmlns:a16="http://schemas.microsoft.com/office/drawing/2014/main" id="{251C1FEF-D037-499E-9525-E0D61088C58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33625824"/>
              </p:ext>
            </p:extLst>
          </p:nvPr>
        </p:nvGraphicFramePr>
        <p:xfrm>
          <a:off x="1556015" y="869244"/>
          <a:ext cx="9079970" cy="4941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0718FCA0-DC31-4D1F-99F9-F20F77EDD711}"/>
              </a:ext>
            </a:extLst>
          </p:cNvPr>
          <p:cNvSpPr/>
          <p:nvPr/>
        </p:nvSpPr>
        <p:spPr>
          <a:xfrm>
            <a:off x="640080" y="5579909"/>
            <a:ext cx="7068828" cy="461665"/>
          </a:xfrm>
          <a:prstGeom prst="rect">
            <a:avLst/>
          </a:prstGeom>
        </p:spPr>
        <p:txBody>
          <a:bodyPr wrap="square">
            <a:noAutofit/>
          </a:bodyPr>
          <a:lstStyle/>
          <a:p>
            <a:r>
              <a:rPr lang="en-US" sz="2400" dirty="0"/>
              <a:t>Additionally </a:t>
            </a:r>
            <a:r>
              <a:rPr lang="mr-IN" sz="2400" dirty="0"/>
              <a:t>–</a:t>
            </a:r>
            <a:r>
              <a:rPr lang="en-US" sz="2400" dirty="0"/>
              <a:t> what other areas are relevant to you? </a:t>
            </a:r>
          </a:p>
        </p:txBody>
      </p:sp>
    </p:spTree>
    <p:custDataLst>
      <p:tags r:id="rId1"/>
    </p:custDataLst>
    <p:extLst>
      <p:ext uri="{BB962C8B-B14F-4D97-AF65-F5344CB8AC3E}">
        <p14:creationId xmlns:p14="http://schemas.microsoft.com/office/powerpoint/2010/main" val="2059655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t>Self-Care Plan: Many Different Formats</a:t>
            </a:r>
          </a:p>
        </p:txBody>
      </p:sp>
      <p:sp>
        <p:nvSpPr>
          <p:cNvPr id="3" name="Content Placeholder 2"/>
          <p:cNvSpPr>
            <a:spLocks noGrp="1"/>
          </p:cNvSpPr>
          <p:nvPr>
            <p:ph idx="1"/>
          </p:nvPr>
        </p:nvSpPr>
        <p:spPr>
          <a:xfrm>
            <a:off x="640081" y="1591733"/>
            <a:ext cx="10936224" cy="4585229"/>
          </a:xfrm>
        </p:spPr>
        <p:txBody>
          <a:bodyPr/>
          <a:lstStyle/>
          <a:p>
            <a:pPr>
              <a:lnSpc>
                <a:spcPts val="3600"/>
              </a:lnSpc>
              <a:spcBef>
                <a:spcPts val="0"/>
              </a:spcBef>
            </a:pPr>
            <a:r>
              <a:rPr lang="en-US" dirty="0"/>
              <a:t>Umatter </a:t>
            </a:r>
            <a:r>
              <a:rPr lang="mr-IN" dirty="0"/>
              <a:t>–</a:t>
            </a:r>
            <a:r>
              <a:rPr lang="en-US" dirty="0"/>
              <a:t> Princeton University initiative </a:t>
            </a:r>
            <a:r>
              <a:rPr lang="en-US" dirty="0">
                <a:hlinkClick r:id="rId3"/>
              </a:rPr>
              <a:t>https://umatter.princeton.edu/about</a:t>
            </a:r>
            <a:endParaRPr lang="en-US" dirty="0"/>
          </a:p>
          <a:p>
            <a:pPr>
              <a:lnSpc>
                <a:spcPts val="3600"/>
              </a:lnSpc>
              <a:spcBef>
                <a:spcPts val="0"/>
              </a:spcBef>
            </a:pPr>
            <a:endParaRPr lang="en-US" dirty="0"/>
          </a:p>
          <a:p>
            <a:pPr>
              <a:lnSpc>
                <a:spcPts val="3600"/>
              </a:lnSpc>
              <a:spcBef>
                <a:spcPts val="0"/>
              </a:spcBef>
            </a:pPr>
            <a:r>
              <a:rPr lang="en-US" dirty="0"/>
              <a:t>Reach Out.com </a:t>
            </a:r>
          </a:p>
          <a:p>
            <a:pPr>
              <a:lnSpc>
                <a:spcPts val="3600"/>
              </a:lnSpc>
              <a:spcBef>
                <a:spcPts val="0"/>
              </a:spcBef>
            </a:pPr>
            <a:r>
              <a:rPr lang="en-US" dirty="0">
                <a:hlinkClick r:id="rId4"/>
              </a:rPr>
              <a:t>https://schools.au.reachout.com</a:t>
            </a:r>
            <a:r>
              <a:rPr lang="en-US" dirty="0"/>
              <a:t> </a:t>
            </a:r>
          </a:p>
          <a:p>
            <a:pPr>
              <a:spcBef>
                <a:spcPts val="0"/>
              </a:spcBef>
            </a:pPr>
            <a:endParaRPr lang="en-US" dirty="0"/>
          </a:p>
          <a:p>
            <a:pPr>
              <a:spcBef>
                <a:spcPts val="0"/>
              </a:spcBef>
            </a:pPr>
            <a:endParaRPr lang="en-US" dirty="0"/>
          </a:p>
          <a:p>
            <a:pPr>
              <a:spcBef>
                <a:spcPts val="0"/>
              </a:spcBef>
            </a:pPr>
            <a:endParaRPr lang="en-US" dirty="0"/>
          </a:p>
        </p:txBody>
      </p:sp>
      <p:sp>
        <p:nvSpPr>
          <p:cNvPr id="4" name="Rectangle 3">
            <a:extLst>
              <a:ext uri="{FF2B5EF4-FFF2-40B4-BE49-F238E27FC236}">
                <a16:creationId xmlns:a16="http://schemas.microsoft.com/office/drawing/2014/main" id="{8EB0B3A6-1BDE-45A3-BB79-55FB5F8AD679}"/>
              </a:ext>
            </a:extLst>
          </p:cNvPr>
          <p:cNvSpPr/>
          <p:nvPr/>
        </p:nvSpPr>
        <p:spPr>
          <a:xfrm>
            <a:off x="640080" y="4781306"/>
            <a:ext cx="7330637" cy="707886"/>
          </a:xfrm>
          <a:prstGeom prst="rect">
            <a:avLst/>
          </a:prstGeom>
          <a:solidFill>
            <a:schemeClr val="accent5">
              <a:lumMod val="40000"/>
              <a:lumOff val="60000"/>
            </a:schemeClr>
          </a:solidFill>
          <a:ln>
            <a:solidFill>
              <a:schemeClr val="accent5"/>
            </a:solidFill>
          </a:ln>
        </p:spPr>
        <p:txBody>
          <a:bodyPr wrap="square">
            <a:spAutoFit/>
          </a:bodyPr>
          <a:lstStyle/>
          <a:p>
            <a:r>
              <a:rPr lang="en-US" sz="2000" b="1" dirty="0"/>
              <a:t>Tip!  We’ve included a few different formats for your consideration. </a:t>
            </a:r>
            <a:r>
              <a:rPr lang="en-US" sz="2000" dirty="0"/>
              <a:t>Get these from the Resources section of Webinar web page!</a:t>
            </a:r>
          </a:p>
        </p:txBody>
      </p:sp>
    </p:spTree>
    <p:custDataLst>
      <p:tags r:id="rId1"/>
    </p:custDataLst>
    <p:extLst>
      <p:ext uri="{BB962C8B-B14F-4D97-AF65-F5344CB8AC3E}">
        <p14:creationId xmlns:p14="http://schemas.microsoft.com/office/powerpoint/2010/main" val="247838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sz="3600" dirty="0">
                <a:latin typeface="+mj-lt"/>
              </a:rPr>
              <a:t>Extensive List of ‘Self-Care During A Pandemic’ Activities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1" y="1513490"/>
            <a:ext cx="8458763" cy="4834757"/>
          </a:xfrm>
        </p:spPr>
        <p:txBody>
          <a:bodyPr>
            <a:noAutofit/>
          </a:bodyPr>
          <a:lstStyle/>
          <a:p>
            <a:pPr>
              <a:lnSpc>
                <a:spcPts val="3600"/>
              </a:lnSpc>
              <a:spcBef>
                <a:spcPts val="1200"/>
              </a:spcBef>
              <a:spcAft>
                <a:spcPts val="1200"/>
              </a:spcAft>
              <a:buClr>
                <a:schemeClr val="accent2">
                  <a:lumMod val="60000"/>
                  <a:lumOff val="40000"/>
                </a:schemeClr>
              </a:buClr>
            </a:pPr>
            <a:r>
              <a:rPr lang="en-US" dirty="0">
                <a:hlinkClick r:id="rId4"/>
              </a:rPr>
              <a:t>Kelsey Wells X Everyday Health: 5-Minute Stress Relief and Calming Flow (video)</a:t>
            </a:r>
            <a:endParaRPr lang="en-US" dirty="0"/>
          </a:p>
          <a:p>
            <a:pPr marL="356616" indent="-356616">
              <a:lnSpc>
                <a:spcPts val="3200"/>
              </a:lnSpc>
              <a:spcBef>
                <a:spcPts val="1200"/>
              </a:spcBef>
              <a:buClr>
                <a:schemeClr val="accent2">
                  <a:lumMod val="60000"/>
                  <a:lumOff val="40000"/>
                </a:schemeClr>
              </a:buClr>
              <a:buSzPct val="100000"/>
              <a:buFont typeface="Arial" panose="020B0604020202020204" pitchFamily="34" charset="0"/>
              <a:buChar char="•"/>
            </a:pPr>
            <a:r>
              <a:rPr lang="en-US" sz="2400" b="0" dirty="0"/>
              <a:t>Leave stress inducing foods in not so convenient places</a:t>
            </a:r>
          </a:p>
          <a:p>
            <a:pPr marL="356616" indent="-356616">
              <a:lnSpc>
                <a:spcPts val="3200"/>
              </a:lnSpc>
              <a:spcBef>
                <a:spcPts val="1200"/>
              </a:spcBef>
              <a:buClr>
                <a:schemeClr val="accent2">
                  <a:lumMod val="60000"/>
                  <a:lumOff val="40000"/>
                </a:schemeClr>
              </a:buClr>
              <a:buSzPct val="100000"/>
              <a:buFont typeface="Arial" panose="020B0604020202020204" pitchFamily="34" charset="0"/>
              <a:buChar char="•"/>
            </a:pPr>
            <a:r>
              <a:rPr lang="en-US" sz="2400" b="0" dirty="0"/>
              <a:t>Develop a don’t do list</a:t>
            </a:r>
          </a:p>
          <a:p>
            <a:pPr marL="356616" indent="-356616">
              <a:lnSpc>
                <a:spcPts val="3200"/>
              </a:lnSpc>
              <a:spcBef>
                <a:spcPts val="1200"/>
              </a:spcBef>
              <a:buClr>
                <a:schemeClr val="accent2">
                  <a:lumMod val="60000"/>
                  <a:lumOff val="40000"/>
                </a:schemeClr>
              </a:buClr>
              <a:buSzPct val="100000"/>
              <a:buFont typeface="Arial" panose="020B0604020202020204" pitchFamily="34" charset="0"/>
              <a:buChar char="•"/>
            </a:pPr>
            <a:r>
              <a:rPr lang="en-US" sz="2400" b="0" dirty="0"/>
              <a:t>Change your passwords to be your Mantra</a:t>
            </a:r>
          </a:p>
          <a:p>
            <a:pPr marL="356616" indent="-356616">
              <a:lnSpc>
                <a:spcPts val="3200"/>
              </a:lnSpc>
              <a:spcBef>
                <a:spcPts val="1200"/>
              </a:spcBef>
              <a:buClr>
                <a:schemeClr val="accent2">
                  <a:lumMod val="60000"/>
                  <a:lumOff val="40000"/>
                </a:schemeClr>
              </a:buClr>
              <a:buSzPct val="100000"/>
              <a:buFont typeface="Arial" panose="020B0604020202020204" pitchFamily="34" charset="0"/>
              <a:buChar char="•"/>
            </a:pPr>
            <a:r>
              <a:rPr lang="en-US" sz="2400" b="0" dirty="0"/>
              <a:t>Talk about it</a:t>
            </a:r>
          </a:p>
          <a:p>
            <a:pPr marL="356616" indent="-356616">
              <a:lnSpc>
                <a:spcPts val="3200"/>
              </a:lnSpc>
              <a:spcBef>
                <a:spcPts val="1200"/>
              </a:spcBef>
              <a:buClr>
                <a:schemeClr val="accent2">
                  <a:lumMod val="60000"/>
                  <a:lumOff val="40000"/>
                </a:schemeClr>
              </a:buClr>
              <a:buSzPct val="100000"/>
              <a:buFont typeface="Arial" panose="020B0604020202020204" pitchFamily="34" charset="0"/>
              <a:buChar char="•"/>
            </a:pPr>
            <a:r>
              <a:rPr lang="en-US" sz="2400" b="0" dirty="0"/>
              <a:t>Practice kindness and gratitude like Lady Gaga</a:t>
            </a:r>
          </a:p>
        </p:txBody>
      </p:sp>
      <p:pic>
        <p:nvPicPr>
          <p:cNvPr id="5" name="Graphic 4" descr="Yoga with solid fill">
            <a:extLst>
              <a:ext uri="{FF2B5EF4-FFF2-40B4-BE49-F238E27FC236}">
                <a16:creationId xmlns:a16="http://schemas.microsoft.com/office/drawing/2014/main" id="{FE1A8149-5919-4132-B26B-CC3161EE35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02977" y="2641223"/>
            <a:ext cx="2814966" cy="2814966"/>
          </a:xfrm>
          <a:prstGeom prst="rect">
            <a:avLst/>
          </a:prstGeom>
        </p:spPr>
      </p:pic>
    </p:spTree>
    <p:custDataLst>
      <p:tags r:id="rId1"/>
    </p:custDataLst>
    <p:extLst>
      <p:ext uri="{BB962C8B-B14F-4D97-AF65-F5344CB8AC3E}">
        <p14:creationId xmlns:p14="http://schemas.microsoft.com/office/powerpoint/2010/main" val="4195373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15B-5AF6-4F74-82C1-BB7DD4DA03A2}"/>
              </a:ext>
            </a:extLst>
          </p:cNvPr>
          <p:cNvSpPr>
            <a:spLocks noGrp="1"/>
          </p:cNvSpPr>
          <p:nvPr>
            <p:ph type="ctrTitle"/>
          </p:nvPr>
        </p:nvSpPr>
        <p:spPr>
          <a:xfrm>
            <a:off x="1095023" y="1478844"/>
            <a:ext cx="10001955" cy="3465689"/>
          </a:xfrm>
        </p:spPr>
        <p:txBody>
          <a:bodyPr>
            <a:noAutofit/>
          </a:bodyPr>
          <a:lstStyle/>
          <a:p>
            <a:pPr>
              <a:lnSpc>
                <a:spcPts val="6500"/>
              </a:lnSpc>
            </a:pPr>
            <a:r>
              <a:rPr lang="en-US" sz="5400" dirty="0"/>
              <a:t>How does Self-Care relate to some responsibilities a leader/supervisor may have for modeling behaviors for colleagues?</a:t>
            </a:r>
          </a:p>
        </p:txBody>
      </p:sp>
    </p:spTree>
    <p:custDataLst>
      <p:tags r:id="rId1"/>
    </p:custDataLst>
    <p:extLst>
      <p:ext uri="{BB962C8B-B14F-4D97-AF65-F5344CB8AC3E}">
        <p14:creationId xmlns:p14="http://schemas.microsoft.com/office/powerpoint/2010/main" val="3251645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Some General Questions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541250"/>
            <a:ext cx="10938647" cy="4806998"/>
          </a:xfrm>
        </p:spPr>
        <p:txBody>
          <a:bodyPr>
            <a:noAutofit/>
          </a:bodyPr>
          <a:lstStyle/>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Do you send emails way beyond work hours?</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Would those you manage/supervise describe you as over worked?</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Would those you supervise/manage indicate that you are interested in their professional development?</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Do your practices reflect cultural competence?</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How do you manage generational diversity during within your office?  Do you allow this to figure in relative to your means of contact with those you supervise/manage?</a:t>
            </a:r>
          </a:p>
        </p:txBody>
      </p:sp>
      <p:pic>
        <p:nvPicPr>
          <p:cNvPr id="5" name="Graphic 4">
            <a:extLst>
              <a:ext uri="{FF2B5EF4-FFF2-40B4-BE49-F238E27FC236}">
                <a16:creationId xmlns:a16="http://schemas.microsoft.com/office/drawing/2014/main" id="{910441B5-D862-448C-80F9-F82734180C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0262" y="813432"/>
            <a:ext cx="914400" cy="914400"/>
          </a:xfrm>
          <a:prstGeom prst="rect">
            <a:avLst/>
          </a:prstGeom>
        </p:spPr>
      </p:pic>
      <p:pic>
        <p:nvPicPr>
          <p:cNvPr id="6" name="Graphic 5">
            <a:extLst>
              <a:ext uri="{FF2B5EF4-FFF2-40B4-BE49-F238E27FC236}">
                <a16:creationId xmlns:a16="http://schemas.microsoft.com/office/drawing/2014/main" id="{CDAA63F2-7F6A-472F-8F4F-2C9678DA0C8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90167" y="1316397"/>
            <a:ext cx="659267" cy="659267"/>
          </a:xfrm>
          <a:prstGeom prst="rect">
            <a:avLst/>
          </a:prstGeom>
        </p:spPr>
      </p:pic>
      <p:pic>
        <p:nvPicPr>
          <p:cNvPr id="7" name="Graphic 6">
            <a:extLst>
              <a:ext uri="{FF2B5EF4-FFF2-40B4-BE49-F238E27FC236}">
                <a16:creationId xmlns:a16="http://schemas.microsoft.com/office/drawing/2014/main" id="{D1FB6CAA-BEBF-4ADC-BCE4-DC6061B6320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14232" y="859002"/>
            <a:ext cx="1364495" cy="1364495"/>
          </a:xfrm>
          <a:prstGeom prst="rect">
            <a:avLst/>
          </a:prstGeom>
        </p:spPr>
      </p:pic>
    </p:spTree>
    <p:custDataLst>
      <p:tags r:id="rId1"/>
    </p:custDataLst>
    <p:extLst>
      <p:ext uri="{BB962C8B-B14F-4D97-AF65-F5344CB8AC3E}">
        <p14:creationId xmlns:p14="http://schemas.microsoft.com/office/powerpoint/2010/main" val="3382051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15B-5AF6-4F74-82C1-BB7DD4DA03A2}"/>
              </a:ext>
            </a:extLst>
          </p:cNvPr>
          <p:cNvSpPr>
            <a:spLocks noGrp="1"/>
          </p:cNvSpPr>
          <p:nvPr>
            <p:ph type="ctrTitle"/>
          </p:nvPr>
        </p:nvSpPr>
        <p:spPr>
          <a:xfrm>
            <a:off x="1524000" y="1904561"/>
            <a:ext cx="9144000" cy="2387600"/>
          </a:xfrm>
        </p:spPr>
        <p:txBody>
          <a:bodyPr>
            <a:noAutofit/>
          </a:bodyPr>
          <a:lstStyle/>
          <a:p>
            <a:pPr>
              <a:lnSpc>
                <a:spcPts val="6500"/>
              </a:lnSpc>
            </a:pPr>
            <a:r>
              <a:rPr lang="en-US" dirty="0"/>
              <a:t>Where does life start and work end and vice versa?</a:t>
            </a:r>
          </a:p>
        </p:txBody>
      </p:sp>
      <p:sp>
        <p:nvSpPr>
          <p:cNvPr id="3" name="Subtitle 2">
            <a:extLst>
              <a:ext uri="{FF2B5EF4-FFF2-40B4-BE49-F238E27FC236}">
                <a16:creationId xmlns:a16="http://schemas.microsoft.com/office/drawing/2014/main" id="{2C941DF5-5ED8-4982-9AA3-0AABC57D49C9}"/>
              </a:ext>
            </a:extLst>
          </p:cNvPr>
          <p:cNvSpPr>
            <a:spLocks noGrp="1"/>
          </p:cNvSpPr>
          <p:nvPr>
            <p:ph type="subTitle" idx="1"/>
          </p:nvPr>
        </p:nvSpPr>
        <p:spPr>
          <a:xfrm>
            <a:off x="1703942" y="1343580"/>
            <a:ext cx="8784116" cy="1655762"/>
          </a:xfrm>
        </p:spPr>
        <p:txBody>
          <a:bodyPr/>
          <a:lstStyle/>
          <a:p>
            <a:r>
              <a:rPr lang="en-US" sz="2800" b="0" i="1" dirty="0"/>
              <a:t>In our current 24/7 work climate, an important question is…</a:t>
            </a:r>
          </a:p>
          <a:p>
            <a:endParaRPr lang="en-US" dirty="0"/>
          </a:p>
        </p:txBody>
      </p:sp>
    </p:spTree>
    <p:custDataLst>
      <p:tags r:id="rId1"/>
    </p:custDataLst>
    <p:extLst>
      <p:ext uri="{BB962C8B-B14F-4D97-AF65-F5344CB8AC3E}">
        <p14:creationId xmlns:p14="http://schemas.microsoft.com/office/powerpoint/2010/main" val="89356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Role Strain and Stress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400"/>
              </a:lnSpc>
              <a:spcBef>
                <a:spcPts val="1200"/>
              </a:spcBef>
              <a:spcAft>
                <a:spcPts val="1200"/>
              </a:spcAft>
              <a:buClr>
                <a:schemeClr val="accent2">
                  <a:lumMod val="60000"/>
                  <a:lumOff val="40000"/>
                </a:schemeClr>
              </a:buClr>
              <a:buFont typeface="Arial" panose="020B0604020202020204" pitchFamily="34" charset="0"/>
              <a:buChar char="•"/>
            </a:pPr>
            <a:r>
              <a:rPr lang="en-US" sz="2400" b="0" dirty="0"/>
              <a:t>Donald Super’s Life Career Rainbow dates back to the late 1950’s but is worth some consideration relative to role strain during the pandemic and as we emerge from it.</a:t>
            </a:r>
          </a:p>
          <a:p>
            <a:pPr marL="356616" indent="-356616">
              <a:lnSpc>
                <a:spcPts val="3400"/>
              </a:lnSpc>
              <a:spcBef>
                <a:spcPts val="1200"/>
              </a:spcBef>
              <a:spcAft>
                <a:spcPts val="1200"/>
              </a:spcAft>
              <a:buClr>
                <a:schemeClr val="accent2">
                  <a:lumMod val="60000"/>
                  <a:lumOff val="40000"/>
                </a:schemeClr>
              </a:buClr>
              <a:buFont typeface="Arial" panose="020B0604020202020204" pitchFamily="34" charset="0"/>
              <a:buChar char="•"/>
            </a:pPr>
            <a:r>
              <a:rPr lang="en-US" sz="2400" b="0" dirty="0"/>
              <a:t>Child, Student, Leisurite, Citizen, Worker, Parent, Spouse, and Homemaker</a:t>
            </a:r>
          </a:p>
          <a:p>
            <a:pPr marL="356616" indent="-356616">
              <a:lnSpc>
                <a:spcPts val="3400"/>
              </a:lnSpc>
              <a:spcBef>
                <a:spcPts val="1200"/>
              </a:spcBef>
              <a:spcAft>
                <a:spcPts val="1200"/>
              </a:spcAft>
              <a:buClr>
                <a:schemeClr val="accent2">
                  <a:lumMod val="60000"/>
                  <a:lumOff val="40000"/>
                </a:schemeClr>
              </a:buClr>
              <a:buFont typeface="Arial" panose="020B0604020202020204" pitchFamily="34" charset="0"/>
              <a:buChar char="•"/>
            </a:pPr>
            <a:r>
              <a:rPr lang="en-US" sz="2400" b="0" dirty="0"/>
              <a:t>At various different times in life, our percentages of effort vary.  It’s a stage theory with recycling.</a:t>
            </a:r>
          </a:p>
          <a:p>
            <a:pPr marL="356616" indent="-356616">
              <a:lnSpc>
                <a:spcPts val="3400"/>
              </a:lnSpc>
              <a:spcBef>
                <a:spcPts val="1200"/>
              </a:spcBef>
              <a:spcAft>
                <a:spcPts val="1200"/>
              </a:spcAft>
              <a:buClr>
                <a:schemeClr val="accent2">
                  <a:lumMod val="60000"/>
                  <a:lumOff val="40000"/>
                </a:schemeClr>
              </a:buClr>
              <a:buFont typeface="Arial" panose="020B0604020202020204" pitchFamily="34" charset="0"/>
              <a:buChar char="•"/>
            </a:pPr>
            <a:r>
              <a:rPr lang="en-US" sz="2400" b="0" dirty="0"/>
              <a:t>But the unplanned events over the past 2 years have led many to feel like the 100% available really adds up to a demand of 500%.</a:t>
            </a:r>
          </a:p>
        </p:txBody>
      </p:sp>
    </p:spTree>
    <p:custDataLst>
      <p:tags r:id="rId1"/>
    </p:custDataLst>
    <p:extLst>
      <p:ext uri="{BB962C8B-B14F-4D97-AF65-F5344CB8AC3E}">
        <p14:creationId xmlns:p14="http://schemas.microsoft.com/office/powerpoint/2010/main" val="224579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Ellen Sokolowski</a:t>
            </a:r>
          </a:p>
        </p:txBody>
      </p:sp>
      <p:sp>
        <p:nvSpPr>
          <p:cNvPr id="5" name="Content Placeholder 4"/>
          <p:cNvSpPr>
            <a:spLocks noGrp="1"/>
          </p:cNvSpPr>
          <p:nvPr>
            <p:ph idx="1"/>
          </p:nvPr>
        </p:nvSpPr>
        <p:spPr>
          <a:xfrm>
            <a:off x="640080" y="2024743"/>
            <a:ext cx="10936225" cy="4152220"/>
          </a:xfrm>
        </p:spPr>
        <p:txBody>
          <a:bodyPr/>
          <a:lstStyle/>
          <a:p>
            <a:pPr>
              <a:lnSpc>
                <a:spcPts val="3200"/>
              </a:lnSpc>
            </a:pPr>
            <a:r>
              <a:rPr lang="en-US" b="0" dirty="0"/>
              <a:t>President, National Association of Rehabilitation Leadership (NARL)</a:t>
            </a:r>
          </a:p>
          <a:p>
            <a:pPr>
              <a:lnSpc>
                <a:spcPts val="3200"/>
              </a:lnSpc>
            </a:pPr>
            <a:endParaRPr lang="en-US" b="0" dirty="0"/>
          </a:p>
          <a:p>
            <a:pPr>
              <a:lnSpc>
                <a:spcPts val="3200"/>
              </a:lnSpc>
            </a:pPr>
            <a:r>
              <a:rPr lang="en-US" b="0" dirty="0"/>
              <a:t>Served in various leadership positions within the National Rehabilitation Association (President, 2014; Board Member at Large President, National Rehabilitation Association of Job Placement and Development</a:t>
            </a:r>
          </a:p>
          <a:p>
            <a:pPr>
              <a:lnSpc>
                <a:spcPts val="3200"/>
              </a:lnSpc>
            </a:pPr>
            <a:endParaRPr lang="en-US" b="0" dirty="0"/>
          </a:p>
          <a:p>
            <a:pPr>
              <a:lnSpc>
                <a:spcPts val="3200"/>
              </a:lnSpc>
            </a:pPr>
            <a:r>
              <a:rPr lang="en-US" b="0" dirty="0"/>
              <a:t>Vocational Rehabilitation Counselor, State of Iowa</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3"/>
          <a:srcRect t="5960" b="-5960"/>
          <a:stretch/>
        </p:blipFill>
        <p:spPr>
          <a:xfrm>
            <a:off x="8331358" y="160493"/>
            <a:ext cx="3244947" cy="1580081"/>
          </a:xfrm>
          <a:prstGeom prst="rect">
            <a:avLst/>
          </a:prstGeom>
        </p:spPr>
      </p:pic>
    </p:spTree>
    <p:custDataLst>
      <p:tags r:id="rId1"/>
    </p:custDataLst>
    <p:extLst>
      <p:ext uri="{BB962C8B-B14F-4D97-AF65-F5344CB8AC3E}">
        <p14:creationId xmlns:p14="http://schemas.microsoft.com/office/powerpoint/2010/main" val="330633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a:xfrm>
            <a:off x="640081" y="253477"/>
            <a:ext cx="10938646" cy="1068547"/>
          </a:xfrm>
        </p:spPr>
        <p:txBody>
          <a:bodyPr/>
          <a:lstStyle/>
          <a:p>
            <a:r>
              <a:rPr lang="en-US" sz="3600" dirty="0">
                <a:latin typeface="+mj-lt"/>
              </a:rPr>
              <a:t>Pandemic Related Topics – Beyond Burnout for Medical Professionals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1" y="1513490"/>
            <a:ext cx="10409837" cy="4834757"/>
          </a:xfrm>
        </p:spPr>
        <p:txBody>
          <a:bodyPr>
            <a:noAutofit/>
          </a:bodyPr>
          <a:lstStyle/>
          <a:p>
            <a:pPr>
              <a:lnSpc>
                <a:spcPts val="3600"/>
              </a:lnSpc>
              <a:spcBef>
                <a:spcPts val="1200"/>
              </a:spcBef>
              <a:spcAft>
                <a:spcPts val="1200"/>
              </a:spcAft>
              <a:buClr>
                <a:schemeClr val="accent2">
                  <a:lumMod val="60000"/>
                  <a:lumOff val="40000"/>
                </a:schemeClr>
              </a:buClr>
            </a:pPr>
            <a:r>
              <a:rPr lang="en-US" dirty="0">
                <a:hlinkClick r:id="rId4"/>
              </a:rPr>
              <a:t>Beyond Burnout: Responding to the COVID-19 Pandemic Challenges to Self-Care (pdf) </a:t>
            </a:r>
            <a:endParaRPr lang="en-US" dirty="0"/>
          </a:p>
          <a:p>
            <a:pPr marL="356616" indent="-356616">
              <a:lnSpc>
                <a:spcPts val="3200"/>
              </a:lnSpc>
              <a:spcBef>
                <a:spcPts val="1200"/>
              </a:spcBef>
              <a:buClr>
                <a:schemeClr val="accent2">
                  <a:lumMod val="60000"/>
                  <a:lumOff val="40000"/>
                </a:schemeClr>
              </a:buClr>
              <a:buSzPct val="100000"/>
              <a:buFont typeface="Arial" panose="020B0604020202020204" pitchFamily="34" charset="0"/>
              <a:buChar char="•"/>
            </a:pPr>
            <a:r>
              <a:rPr lang="en-US" sz="2400" dirty="0"/>
              <a:t>Moral Injury:</a:t>
            </a:r>
            <a:r>
              <a:rPr lang="en-US" sz="2400" b="0" dirty="0"/>
              <a:t> ‘means an injury caused by being involved in actions that transgress our deeply held moral beliefs.’</a:t>
            </a:r>
          </a:p>
          <a:p>
            <a:pPr marL="356616" indent="-356616">
              <a:lnSpc>
                <a:spcPts val="3200"/>
              </a:lnSpc>
              <a:spcBef>
                <a:spcPts val="1200"/>
              </a:spcBef>
              <a:buClr>
                <a:schemeClr val="accent2">
                  <a:lumMod val="60000"/>
                  <a:lumOff val="40000"/>
                </a:schemeClr>
              </a:buClr>
              <a:buSzPct val="100000"/>
              <a:buFont typeface="Arial" panose="020B0604020202020204" pitchFamily="34" charset="0"/>
              <a:buChar char="•"/>
            </a:pPr>
            <a:r>
              <a:rPr lang="en-US" sz="2400" dirty="0"/>
              <a:t>Racial Trauma: </a:t>
            </a:r>
            <a:r>
              <a:rPr lang="en-US" sz="2400" b="0" dirty="0"/>
              <a:t>Racial trauma has emerged as a major chief complaint among healthcare staff of color. </a:t>
            </a:r>
          </a:p>
          <a:p>
            <a:pPr marL="1042416" lvl="1" indent="-356616">
              <a:lnSpc>
                <a:spcPts val="3200"/>
              </a:lnSpc>
              <a:spcBef>
                <a:spcPts val="1200"/>
              </a:spcBef>
              <a:buClr>
                <a:schemeClr val="accent2">
                  <a:lumMod val="60000"/>
                  <a:lumOff val="40000"/>
                </a:schemeClr>
              </a:buClr>
              <a:buSzPct val="80000"/>
              <a:buFont typeface="Courier New" panose="02070309020205020404" pitchFamily="49" charset="0"/>
              <a:buChar char="o"/>
            </a:pPr>
            <a:r>
              <a:rPr lang="en-US" sz="2000" b="0" dirty="0"/>
              <a:t>Discharging to ‘quarantine’ in overcrowded living situation.</a:t>
            </a:r>
          </a:p>
          <a:p>
            <a:pPr marL="1042416" lvl="1" indent="-356616">
              <a:lnSpc>
                <a:spcPts val="3200"/>
              </a:lnSpc>
              <a:spcBef>
                <a:spcPts val="1200"/>
              </a:spcBef>
              <a:buClr>
                <a:schemeClr val="accent2">
                  <a:lumMod val="60000"/>
                  <a:lumOff val="40000"/>
                </a:schemeClr>
              </a:buClr>
              <a:buSzPct val="80000"/>
              <a:buFont typeface="Courier New" panose="02070309020205020404" pitchFamily="49" charset="0"/>
              <a:buChar char="o"/>
            </a:pPr>
            <a:r>
              <a:rPr lang="en-US" sz="2000" b="0" dirty="0"/>
              <a:t>Asian American healthcare workers being accused of starting the pandemic. </a:t>
            </a:r>
          </a:p>
        </p:txBody>
      </p:sp>
    </p:spTree>
    <p:custDataLst>
      <p:tags r:id="rId1"/>
    </p:custDataLst>
    <p:extLst>
      <p:ext uri="{BB962C8B-B14F-4D97-AF65-F5344CB8AC3E}">
        <p14:creationId xmlns:p14="http://schemas.microsoft.com/office/powerpoint/2010/main" val="3778215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Harvard MGH Toolkit</a:t>
            </a:r>
            <a:endParaRPr lang="en-US" i="1" dirty="0"/>
          </a:p>
        </p:txBody>
      </p:sp>
      <p:sp>
        <p:nvSpPr>
          <p:cNvPr id="3" name="Content Placeholder 2"/>
          <p:cNvSpPr>
            <a:spLocks noGrp="1"/>
          </p:cNvSpPr>
          <p:nvPr>
            <p:ph sz="half" idx="1"/>
          </p:nvPr>
        </p:nvSpPr>
        <p:spPr>
          <a:xfrm>
            <a:off x="640080" y="1619480"/>
            <a:ext cx="4659033" cy="4130580"/>
          </a:xfrm>
        </p:spPr>
        <p:txBody>
          <a:bodyPr>
            <a:noAutofit/>
          </a:bodyPr>
          <a:lstStyle/>
          <a:p>
            <a:pPr>
              <a:lnSpc>
                <a:spcPts val="3600"/>
              </a:lnSpc>
            </a:pPr>
            <a:r>
              <a:rPr lang="en-US" b="0" dirty="0"/>
              <a:t>Harvard/MGH Trauma Programs: </a:t>
            </a:r>
            <a:r>
              <a:rPr lang="en-US" b="0" u="sng" dirty="0">
                <a:solidFill>
                  <a:srgbClr val="047CAE"/>
                </a:solidFill>
                <a:hlinkClick r:id="rId3">
                  <a:extLst>
                    <a:ext uri="{A12FA001-AC4F-418D-AE19-62706E023703}">
                      <ahyp:hlinkClr xmlns:ahyp="http://schemas.microsoft.com/office/drawing/2018/hyperlinkcolor" val="tx"/>
                    </a:ext>
                  </a:extLst>
                </a:hlinkClick>
              </a:rPr>
              <a:t>https://hprtselfcare.org</a:t>
            </a:r>
            <a:endParaRPr lang="en-US" b="0" u="sng" dirty="0">
              <a:solidFill>
                <a:srgbClr val="047CAE"/>
              </a:solidFill>
            </a:endParaRPr>
          </a:p>
          <a:p>
            <a:pPr>
              <a:lnSpc>
                <a:spcPts val="3600"/>
              </a:lnSpc>
            </a:pPr>
            <a:endParaRPr lang="en-US" b="0" u="sng" dirty="0"/>
          </a:p>
          <a:p>
            <a:pPr>
              <a:lnSpc>
                <a:spcPts val="3600"/>
              </a:lnSpc>
            </a:pPr>
            <a:r>
              <a:rPr lang="en-US" b="0" dirty="0">
                <a:effectLst/>
                <a:hlinkClick r:id="rId4"/>
              </a:rPr>
              <a:t>10-Point Toolkit and Pocket Card for Self-Care During the COVID-19 CRISIS (pdf)</a:t>
            </a:r>
            <a:endParaRPr lang="en-US" b="0" dirty="0">
              <a:effectLst/>
            </a:endParaRPr>
          </a:p>
        </p:txBody>
      </p:sp>
      <p:sp>
        <p:nvSpPr>
          <p:cNvPr id="4" name="Content Placeholder 3"/>
          <p:cNvSpPr>
            <a:spLocks noGrp="1"/>
          </p:cNvSpPr>
          <p:nvPr>
            <p:ph sz="half" idx="2"/>
          </p:nvPr>
        </p:nvSpPr>
        <p:spPr>
          <a:xfrm>
            <a:off x="5717754" y="1143891"/>
            <a:ext cx="5860973" cy="5460631"/>
          </a:xfrm>
        </p:spPr>
        <p:txBody>
          <a:bodyPr>
            <a:noAutofit/>
          </a:bodyPr>
          <a:lstStyle/>
          <a:p>
            <a:pPr marL="356616" indent="-356616">
              <a:lnSpc>
                <a:spcPts val="2000"/>
              </a:lnSpc>
              <a:spcAft>
                <a:spcPts val="600"/>
              </a:spcAft>
              <a:buClr>
                <a:schemeClr val="accent3">
                  <a:lumMod val="75000"/>
                </a:schemeClr>
              </a:buClr>
            </a:pPr>
            <a:r>
              <a:rPr lang="en-US" sz="2000" i="1" dirty="0">
                <a:solidFill>
                  <a:schemeClr val="accent3">
                    <a:lumMod val="75000"/>
                  </a:schemeClr>
                </a:solidFill>
              </a:rPr>
              <a:t>Take care of your family, friends, and loved ones first!</a:t>
            </a:r>
          </a:p>
          <a:p>
            <a:pPr marL="356616" indent="-356616">
              <a:lnSpc>
                <a:spcPts val="1900"/>
              </a:lnSpc>
              <a:buClr>
                <a:schemeClr val="accent3">
                  <a:lumMod val="75000"/>
                </a:schemeClr>
              </a:buClr>
              <a:buFont typeface="+mj-lt"/>
              <a:buAutoNum type="arabicPeriod"/>
            </a:pPr>
            <a:r>
              <a:rPr lang="en-US" sz="1800" b="0" dirty="0"/>
              <a:t>Know your personal and organizational mission statement.</a:t>
            </a:r>
          </a:p>
          <a:p>
            <a:pPr marL="356616" indent="-356616">
              <a:lnSpc>
                <a:spcPts val="1900"/>
              </a:lnSpc>
              <a:buClr>
                <a:schemeClr val="accent3">
                  <a:lumMod val="75000"/>
                </a:schemeClr>
              </a:buClr>
              <a:buFont typeface="+mj-lt"/>
              <a:buAutoNum type="arabicPeriod"/>
            </a:pPr>
            <a:r>
              <a:rPr lang="en-US" sz="1800" b="0" dirty="0"/>
              <a:t>Achieve clinical and cultural excellence.</a:t>
            </a:r>
          </a:p>
          <a:p>
            <a:pPr marL="356616" indent="-356616">
              <a:lnSpc>
                <a:spcPts val="1900"/>
              </a:lnSpc>
              <a:buClr>
                <a:schemeClr val="accent3">
                  <a:lumMod val="75000"/>
                </a:schemeClr>
              </a:buClr>
              <a:buFont typeface="+mj-lt"/>
              <a:buAutoNum type="arabicPeriod"/>
            </a:pPr>
            <a:r>
              <a:rPr lang="en-US" sz="1800" b="0" dirty="0"/>
              <a:t>Engage in peer supervision and consultation.</a:t>
            </a:r>
          </a:p>
          <a:p>
            <a:pPr marL="356616" indent="-356616">
              <a:lnSpc>
                <a:spcPts val="1900"/>
              </a:lnSpc>
              <a:buClr>
                <a:schemeClr val="accent3">
                  <a:lumMod val="75000"/>
                </a:schemeClr>
              </a:buClr>
              <a:buFont typeface="+mj-lt"/>
              <a:buAutoNum type="arabicPeriod"/>
            </a:pPr>
            <a:r>
              <a:rPr lang="en-US" sz="1800" b="0" dirty="0"/>
              <a:t>Monitor and Regulate empathy.</a:t>
            </a:r>
          </a:p>
          <a:p>
            <a:pPr marL="356616" indent="-356616">
              <a:lnSpc>
                <a:spcPts val="1900"/>
              </a:lnSpc>
              <a:buClr>
                <a:schemeClr val="accent3">
                  <a:lumMod val="75000"/>
                </a:schemeClr>
              </a:buClr>
              <a:buFont typeface="+mj-lt"/>
              <a:buAutoNum type="arabicPeriod"/>
            </a:pPr>
            <a:r>
              <a:rPr lang="en-US" sz="1800" b="0" dirty="0"/>
              <a:t>Practice reflection: Spiritual and artistic</a:t>
            </a:r>
          </a:p>
          <a:p>
            <a:pPr marL="356616" indent="-356616">
              <a:lnSpc>
                <a:spcPts val="1900"/>
              </a:lnSpc>
              <a:buClr>
                <a:schemeClr val="accent3">
                  <a:lumMod val="75000"/>
                </a:schemeClr>
              </a:buClr>
              <a:buFont typeface="+mj-lt"/>
              <a:buAutoNum type="arabicPeriod"/>
            </a:pPr>
            <a:r>
              <a:rPr lang="en-US" sz="1800" b="0" dirty="0"/>
              <a:t>Utilize deep breathing, mindfulness, and meditation.</a:t>
            </a:r>
          </a:p>
          <a:p>
            <a:pPr marL="356616" indent="-356616">
              <a:lnSpc>
                <a:spcPts val="1900"/>
              </a:lnSpc>
              <a:buClr>
                <a:schemeClr val="accent3">
                  <a:lumMod val="75000"/>
                </a:schemeClr>
              </a:buClr>
              <a:buFont typeface="+mj-lt"/>
              <a:buAutoNum type="arabicPeriod"/>
            </a:pPr>
            <a:r>
              <a:rPr lang="en-US" sz="1800" b="0" dirty="0"/>
              <a:t>Conduct daily, personal self-care activities; taking care of body and mind.</a:t>
            </a:r>
          </a:p>
          <a:p>
            <a:pPr marL="356616" indent="-356616">
              <a:lnSpc>
                <a:spcPts val="1900"/>
              </a:lnSpc>
              <a:buClr>
                <a:schemeClr val="accent3">
                  <a:lumMod val="75000"/>
                </a:schemeClr>
              </a:buClr>
              <a:buFont typeface="+mj-lt"/>
              <a:buAutoNum type="arabicPeriod"/>
            </a:pPr>
            <a:r>
              <a:rPr lang="en-US" sz="1800" b="0" dirty="0"/>
              <a:t>Creature beautiful, natural healing environments.</a:t>
            </a:r>
          </a:p>
          <a:p>
            <a:pPr marL="356616" indent="-356616">
              <a:lnSpc>
                <a:spcPts val="1900"/>
              </a:lnSpc>
              <a:buClr>
                <a:schemeClr val="accent3">
                  <a:lumMod val="75000"/>
                </a:schemeClr>
              </a:buClr>
              <a:buFont typeface="+mj-lt"/>
              <a:buAutoNum type="arabicPeriod"/>
            </a:pPr>
            <a:r>
              <a:rPr lang="en-US" sz="1800" b="0" dirty="0"/>
              <a:t>Evaluate self-care goals.</a:t>
            </a:r>
          </a:p>
          <a:p>
            <a:pPr marL="356616" indent="-356616">
              <a:lnSpc>
                <a:spcPts val="1900"/>
              </a:lnSpc>
              <a:buClr>
                <a:schemeClr val="accent3">
                  <a:lumMod val="75000"/>
                </a:schemeClr>
              </a:buClr>
              <a:buFont typeface="+mj-lt"/>
              <a:buAutoNum type="arabicPeriod"/>
            </a:pPr>
            <a:r>
              <a:rPr lang="en-US" sz="1800" b="0" dirty="0"/>
              <a:t>Restore human dignity through kindness, compassion, and empathy.</a:t>
            </a:r>
          </a:p>
          <a:p>
            <a:endParaRPr lang="en-US" dirty="0"/>
          </a:p>
        </p:txBody>
      </p:sp>
      <p:sp>
        <p:nvSpPr>
          <p:cNvPr id="5" name="TextBox 4">
            <a:extLst>
              <a:ext uri="{FF2B5EF4-FFF2-40B4-BE49-F238E27FC236}">
                <a16:creationId xmlns:a16="http://schemas.microsoft.com/office/drawing/2014/main" id="{1170DD15-4C45-4EDA-8FB6-8CE2249661BE}"/>
              </a:ext>
            </a:extLst>
          </p:cNvPr>
          <p:cNvSpPr txBox="1"/>
          <p:nvPr/>
        </p:nvSpPr>
        <p:spPr>
          <a:xfrm>
            <a:off x="5592539" y="460164"/>
            <a:ext cx="3687096" cy="369332"/>
          </a:xfrm>
          <a:prstGeom prst="rect">
            <a:avLst/>
          </a:prstGeom>
          <a:noFill/>
        </p:spPr>
        <p:txBody>
          <a:bodyPr wrap="square" rtlCol="0">
            <a:spAutoFit/>
          </a:bodyPr>
          <a:lstStyle/>
          <a:p>
            <a:r>
              <a:rPr lang="en-US" sz="1600" i="1" dirty="0"/>
              <a:t>(</a:t>
            </a:r>
            <a:r>
              <a:rPr lang="en-US" sz="1800" i="1" dirty="0"/>
              <a:t>relating to the previous paper/link)</a:t>
            </a:r>
            <a:endParaRPr lang="en-US" dirty="0"/>
          </a:p>
        </p:txBody>
      </p:sp>
    </p:spTree>
    <p:custDataLst>
      <p:tags r:id="rId1"/>
    </p:custDataLst>
    <p:extLst>
      <p:ext uri="{BB962C8B-B14F-4D97-AF65-F5344CB8AC3E}">
        <p14:creationId xmlns:p14="http://schemas.microsoft.com/office/powerpoint/2010/main" val="795452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0081" y="1480521"/>
            <a:ext cx="2918367" cy="2893175"/>
          </a:xfrm>
        </p:spPr>
        <p:txBody>
          <a:bodyPr>
            <a:noAutofit/>
          </a:bodyPr>
          <a:lstStyle/>
          <a:p>
            <a:pPr lvl="1" algn="l" defTabSz="457200" rtl="0">
              <a:lnSpc>
                <a:spcPts val="3600"/>
              </a:lnSpc>
              <a:spcBef>
                <a:spcPct val="0"/>
              </a:spcBef>
            </a:pPr>
            <a:r>
              <a:rPr lang="en-US" sz="2800" b="1" dirty="0">
                <a:latin typeface="+mn-lt"/>
                <a:hlinkClick r:id="rId3"/>
              </a:rPr>
              <a:t>Health Matters: How to Fight Pandemic Fatigue – 15 Self-Care Tips</a:t>
            </a:r>
            <a:endParaRPr lang="en-US" sz="2800" b="1" dirty="0">
              <a:latin typeface="+mn-lt"/>
            </a:endParaRPr>
          </a:p>
        </p:txBody>
      </p:sp>
      <p:pic>
        <p:nvPicPr>
          <p:cNvPr id="7" name="Content Placeholder 6" descr="15 Ways to Practice Self-Care:  Eat a healthy snack to nourish your brain &amp; body.  Enjoy a cup of hot tea.  Make a list of some people &amp; things you are grateful for. Read a book for 10 to 15 minutes. Take a stretch break in the middle of emails. Take a walk outside and pay attention to what you see. Call a friend to chat. Light an aromatherapy candle. Turn your phone off for 30 minutes. Listen to a meditation or watch a yoga video. Take five minutes to sit down &amp; take a deep breath. Get into bed 15 minutes early. Notice the way the water feels when taking a shower. Journal your thoughts. Smile, and remember to enjoy what you are doing."/>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098274" y="848218"/>
            <a:ext cx="7900809" cy="5756305"/>
          </a:xfrm>
        </p:spPr>
      </p:pic>
      <p:sp>
        <p:nvSpPr>
          <p:cNvPr id="4" name="Title 1">
            <a:extLst>
              <a:ext uri="{FF2B5EF4-FFF2-40B4-BE49-F238E27FC236}">
                <a16:creationId xmlns:a16="http://schemas.microsoft.com/office/drawing/2014/main" id="{459F77F3-5C31-4D8A-B077-EFD3C405FEC2}"/>
              </a:ext>
            </a:extLst>
          </p:cNvPr>
          <p:cNvSpPr txBox="1">
            <a:spLocks/>
          </p:cNvSpPr>
          <p:nvPr/>
        </p:nvSpPr>
        <p:spPr>
          <a:xfrm>
            <a:off x="640081" y="253477"/>
            <a:ext cx="10938646" cy="697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u="none" kern="1200">
                <a:solidFill>
                  <a:schemeClr val="tx2"/>
                </a:solidFill>
                <a:latin typeface="+mj-lt"/>
                <a:ea typeface="+mj-ea"/>
                <a:cs typeface="+mj-cs"/>
              </a:defRPr>
            </a:lvl1pPr>
          </a:lstStyle>
          <a:p>
            <a:r>
              <a:rPr lang="en-US" dirty="0"/>
              <a:t>Self-Care Tips</a:t>
            </a:r>
          </a:p>
        </p:txBody>
      </p:sp>
    </p:spTree>
    <p:custDataLst>
      <p:tags r:id="rId1"/>
    </p:custDataLst>
    <p:extLst>
      <p:ext uri="{BB962C8B-B14F-4D97-AF65-F5344CB8AC3E}">
        <p14:creationId xmlns:p14="http://schemas.microsoft.com/office/powerpoint/2010/main" val="79575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a:noFill/>
        </p:spPr>
        <p:txBody>
          <a:bodyPr/>
          <a:lstStyle/>
          <a:p>
            <a:r>
              <a:rPr lang="en-US" dirty="0">
                <a:latin typeface="+mj-lt"/>
              </a:rPr>
              <a:t>Psychological Flexibility </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1" y="1288973"/>
            <a:ext cx="5760720" cy="5059275"/>
          </a:xfrm>
          <a:noFill/>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Develop a plan of action for the day.</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Attempt to avoid becoming overwhelmed by planning details that may not lend themselves to being planned for at this point.</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Avoid using permanent solutions for evolving or temporary demands.</a:t>
            </a:r>
          </a:p>
        </p:txBody>
      </p:sp>
      <p:pic>
        <p:nvPicPr>
          <p:cNvPr id="11" name="Picture 10">
            <a:extLst>
              <a:ext uri="{FF2B5EF4-FFF2-40B4-BE49-F238E27FC236}">
                <a16:creationId xmlns:a16="http://schemas.microsoft.com/office/drawing/2014/main" id="{47988D02-E407-4660-8F5F-9C158F1E33F2}"/>
              </a:ext>
              <a:ext uri="{C183D7F6-B498-43B3-948B-1728B52AA6E4}">
                <adec:decorative xmlns:adec="http://schemas.microsoft.com/office/drawing/2017/decorative" val="1"/>
              </a:ext>
            </a:extLst>
          </p:cNvPr>
          <p:cNvPicPr>
            <a:picLocks noChangeAspect="1"/>
          </p:cNvPicPr>
          <p:nvPr/>
        </p:nvPicPr>
        <p:blipFill rotWithShape="1">
          <a:blip r:embed="rId4">
            <a:alphaModFix amt="50000"/>
            <a:extLst>
              <a:ext uri="{28A0092B-C50C-407E-A947-70E740481C1C}">
                <a14:useLocalDpi xmlns:a14="http://schemas.microsoft.com/office/drawing/2010/main" val="0"/>
              </a:ext>
            </a:extLst>
          </a:blip>
          <a:srcRect l="1923" t="-2530" r="-1923" b="3381"/>
          <a:stretch/>
        </p:blipFill>
        <p:spPr>
          <a:xfrm>
            <a:off x="6018223" y="1288973"/>
            <a:ext cx="5644466" cy="3767069"/>
          </a:xfrm>
          <a:prstGeom prst="rect">
            <a:avLst/>
          </a:prstGeom>
          <a:ln>
            <a:noFill/>
          </a:ln>
          <a:effectLst>
            <a:softEdge rad="635000"/>
          </a:effectLst>
        </p:spPr>
      </p:pic>
    </p:spTree>
    <p:custDataLst>
      <p:tags r:id="rId1"/>
    </p:custDataLst>
    <p:extLst>
      <p:ext uri="{BB962C8B-B14F-4D97-AF65-F5344CB8AC3E}">
        <p14:creationId xmlns:p14="http://schemas.microsoft.com/office/powerpoint/2010/main" val="3403315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15B-5AF6-4F74-82C1-BB7DD4DA03A2}"/>
              </a:ext>
            </a:extLst>
          </p:cNvPr>
          <p:cNvSpPr>
            <a:spLocks noGrp="1"/>
          </p:cNvSpPr>
          <p:nvPr>
            <p:ph type="ctrTitle"/>
          </p:nvPr>
        </p:nvSpPr>
        <p:spPr>
          <a:xfrm>
            <a:off x="2278966" y="1322025"/>
            <a:ext cx="7634068" cy="2743199"/>
          </a:xfrm>
        </p:spPr>
        <p:txBody>
          <a:bodyPr>
            <a:noAutofit/>
          </a:bodyPr>
          <a:lstStyle/>
          <a:p>
            <a:pPr>
              <a:lnSpc>
                <a:spcPts val="7200"/>
              </a:lnSpc>
            </a:pPr>
            <a:r>
              <a:rPr lang="en-US" dirty="0"/>
              <a:t>How does this all relate to Ethics and Self-Care? </a:t>
            </a:r>
          </a:p>
        </p:txBody>
      </p:sp>
    </p:spTree>
    <p:extLst>
      <p:ext uri="{BB962C8B-B14F-4D97-AF65-F5344CB8AC3E}">
        <p14:creationId xmlns:p14="http://schemas.microsoft.com/office/powerpoint/2010/main" val="3389566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Work at Home and Boundaries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Unprecedented       - Work at home has meant something entirely different these past two years than ever before.</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So what is so different than before?</a:t>
            </a:r>
          </a:p>
        </p:txBody>
      </p:sp>
      <p:pic>
        <p:nvPicPr>
          <p:cNvPr id="5" name="Graphic 4" descr="Smiling face outline with solid fill">
            <a:extLst>
              <a:ext uri="{FF2B5EF4-FFF2-40B4-BE49-F238E27FC236}">
                <a16:creationId xmlns:a16="http://schemas.microsoft.com/office/drawing/2014/main" id="{6C37304A-C54E-454C-8232-4CFEAB5C84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11941" y="1302621"/>
            <a:ext cx="439003" cy="439003"/>
          </a:xfrm>
          <a:prstGeom prst="rect">
            <a:avLst/>
          </a:prstGeom>
        </p:spPr>
      </p:pic>
    </p:spTree>
    <p:custDataLst>
      <p:tags r:id="rId1"/>
    </p:custDataLst>
    <p:extLst>
      <p:ext uri="{BB962C8B-B14F-4D97-AF65-F5344CB8AC3E}">
        <p14:creationId xmlns:p14="http://schemas.microsoft.com/office/powerpoint/2010/main" val="2320309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Current Demands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Space to work… for you, partners, kids, parents</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Preparation for being on camera</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Separation of work/home</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Learning curve relative to technology</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Internet</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Protecting your privacy while work visits you in your home… why does the dog have to bark at the wrong time?</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Finding time/ways to connect with colleagues</a:t>
            </a:r>
          </a:p>
        </p:txBody>
      </p:sp>
    </p:spTree>
    <p:custDataLst>
      <p:tags r:id="rId1"/>
    </p:custDataLst>
    <p:extLst>
      <p:ext uri="{BB962C8B-B14F-4D97-AF65-F5344CB8AC3E}">
        <p14:creationId xmlns:p14="http://schemas.microsoft.com/office/powerpoint/2010/main" val="1815063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Circling Back to Ethics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Boundaries are something Rehabilitation Leaders and Counselors are familiar with.</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We’ve talked about boundaries with many different terms (crossings, extensions, dual relationships, etc.) as codes have evolved.</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2017 CRCC Code language that I see as helpful to conceptualize this topic is </a:t>
            </a:r>
            <a:r>
              <a:rPr lang="en-US" b="0" i="1" dirty="0"/>
              <a:t>‘Extending Professional Boundaries’ </a:t>
            </a:r>
            <a:r>
              <a:rPr lang="en-US" b="0" dirty="0"/>
              <a:t>(A.5.g) </a:t>
            </a:r>
          </a:p>
        </p:txBody>
      </p:sp>
    </p:spTree>
    <p:custDataLst>
      <p:tags r:id="rId1"/>
    </p:custDataLst>
    <p:extLst>
      <p:ext uri="{BB962C8B-B14F-4D97-AF65-F5344CB8AC3E}">
        <p14:creationId xmlns:p14="http://schemas.microsoft.com/office/powerpoint/2010/main" val="3267393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a:xfrm>
            <a:off x="640081" y="253477"/>
            <a:ext cx="10938646" cy="1035496"/>
          </a:xfrm>
        </p:spPr>
        <p:txBody>
          <a:bodyPr/>
          <a:lstStyle/>
          <a:p>
            <a:r>
              <a:rPr lang="en-US" sz="3600" dirty="0">
                <a:latin typeface="+mj-lt"/>
              </a:rPr>
              <a:t>A.5.g and h – These are important sections for our consideration</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591733"/>
            <a:ext cx="10938646" cy="5102578"/>
          </a:xfrm>
        </p:spPr>
        <p:txBody>
          <a:bodyPr>
            <a:noAutofit/>
          </a:bodyPr>
          <a:lstStyle/>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dirty="0"/>
              <a:t>Extending professional boundaries and documenting boundary extensions…</a:t>
            </a:r>
          </a:p>
          <a:p>
            <a:pPr marL="1042416" lvl="1" indent="-356616">
              <a:lnSpc>
                <a:spcPts val="2800"/>
              </a:lnSpc>
              <a:spcBef>
                <a:spcPts val="1200"/>
              </a:spcBef>
              <a:spcAft>
                <a:spcPts val="600"/>
              </a:spcAft>
              <a:buClr>
                <a:schemeClr val="accent2">
                  <a:lumMod val="60000"/>
                  <a:lumOff val="40000"/>
                </a:schemeClr>
              </a:buClr>
              <a:buSzPct val="80000"/>
              <a:buFont typeface="Courier New" panose="02070309020205020404" pitchFamily="49" charset="0"/>
              <a:buChar char="o"/>
            </a:pPr>
            <a:r>
              <a:rPr lang="en-US" b="0" dirty="0"/>
              <a:t>initiated with appropriate consent </a:t>
            </a:r>
          </a:p>
          <a:p>
            <a:pPr marL="1042416" lvl="1" indent="-356616">
              <a:lnSpc>
                <a:spcPts val="2800"/>
              </a:lnSpc>
              <a:spcBef>
                <a:spcPts val="1200"/>
              </a:spcBef>
              <a:spcAft>
                <a:spcPts val="600"/>
              </a:spcAft>
              <a:buClr>
                <a:schemeClr val="accent2">
                  <a:lumMod val="60000"/>
                  <a:lumOff val="40000"/>
                </a:schemeClr>
              </a:buClr>
              <a:buSzPct val="80000"/>
              <a:buFont typeface="Courier New" panose="02070309020205020404" pitchFamily="49" charset="0"/>
              <a:buChar char="o"/>
            </a:pPr>
            <a:r>
              <a:rPr lang="en-US" b="0" dirty="0"/>
              <a:t>time-limited or context-specific</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dirty="0"/>
              <a:t>Document</a:t>
            </a:r>
          </a:p>
          <a:p>
            <a:pPr marL="1042416" lvl="1" indent="-356616">
              <a:lnSpc>
                <a:spcPts val="2800"/>
              </a:lnSpc>
              <a:spcBef>
                <a:spcPts val="1200"/>
              </a:spcBef>
              <a:spcAft>
                <a:spcPts val="600"/>
              </a:spcAft>
              <a:buClr>
                <a:schemeClr val="accent2">
                  <a:lumMod val="60000"/>
                  <a:lumOff val="40000"/>
                </a:schemeClr>
              </a:buClr>
              <a:buSzPct val="80000"/>
              <a:buFont typeface="Courier New" panose="02070309020205020404" pitchFamily="49" charset="0"/>
              <a:buChar char="o"/>
            </a:pPr>
            <a:r>
              <a:rPr lang="en-US" b="0" dirty="0"/>
              <a:t>rationale for such an interaction </a:t>
            </a:r>
          </a:p>
          <a:p>
            <a:pPr marL="1042416" lvl="1" indent="-356616">
              <a:lnSpc>
                <a:spcPts val="2800"/>
              </a:lnSpc>
              <a:spcBef>
                <a:spcPts val="1200"/>
              </a:spcBef>
              <a:spcAft>
                <a:spcPts val="600"/>
              </a:spcAft>
              <a:buClr>
                <a:schemeClr val="accent2">
                  <a:lumMod val="60000"/>
                  <a:lumOff val="40000"/>
                </a:schemeClr>
              </a:buClr>
              <a:buSzPct val="80000"/>
              <a:buFont typeface="Courier New" panose="02070309020205020404" pitchFamily="49" charset="0"/>
              <a:buChar char="o"/>
            </a:pPr>
            <a:r>
              <a:rPr lang="en-US" b="0" dirty="0"/>
              <a:t>potential benefit </a:t>
            </a:r>
          </a:p>
          <a:p>
            <a:pPr marL="1042416" lvl="1" indent="-356616">
              <a:lnSpc>
                <a:spcPts val="2800"/>
              </a:lnSpc>
              <a:spcBef>
                <a:spcPts val="1200"/>
              </a:spcBef>
              <a:spcAft>
                <a:spcPts val="600"/>
              </a:spcAft>
              <a:buClr>
                <a:schemeClr val="accent2">
                  <a:lumMod val="60000"/>
                  <a:lumOff val="40000"/>
                </a:schemeClr>
              </a:buClr>
              <a:buSzPct val="80000"/>
              <a:buFont typeface="Courier New" panose="02070309020205020404" pitchFamily="49" charset="0"/>
              <a:buChar char="o"/>
            </a:pPr>
            <a:r>
              <a:rPr lang="en-US" b="0" dirty="0"/>
              <a:t>anticipated consequences</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endParaRPr lang="en-US" b="0" dirty="0"/>
          </a:p>
        </p:txBody>
      </p:sp>
    </p:spTree>
    <p:custDataLst>
      <p:tags r:id="rId1"/>
    </p:custDataLst>
    <p:extLst>
      <p:ext uri="{BB962C8B-B14F-4D97-AF65-F5344CB8AC3E}">
        <p14:creationId xmlns:p14="http://schemas.microsoft.com/office/powerpoint/2010/main" val="2450483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Extending Boundaries Can Be Positive</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Apartment Therapy:</a:t>
            </a:r>
            <a:r>
              <a:rPr lang="en-US" b="0" dirty="0"/>
              <a:t> </a:t>
            </a:r>
            <a:r>
              <a:rPr lang="en-US" b="0" dirty="0">
                <a:hlinkClick r:id="rId4"/>
              </a:rPr>
              <a:t>Your “Work Self” is Gone Now That Your Coworkers Have Seen Your Apartment</a:t>
            </a:r>
            <a:endParaRPr lang="en-US" b="0" dirty="0"/>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Discussed the humanizing aspect of inviting others into our living space for meetings.</a:t>
            </a:r>
          </a:p>
        </p:txBody>
      </p:sp>
    </p:spTree>
    <p:custDataLst>
      <p:tags r:id="rId1"/>
    </p:custDataLst>
    <p:extLst>
      <p:ext uri="{BB962C8B-B14F-4D97-AF65-F5344CB8AC3E}">
        <p14:creationId xmlns:p14="http://schemas.microsoft.com/office/powerpoint/2010/main" val="94191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3" name="Title 2">
            <a:extLst>
              <a:ext uri="{FF2B5EF4-FFF2-40B4-BE49-F238E27FC236}">
                <a16:creationId xmlns:a16="http://schemas.microsoft.com/office/drawing/2014/main" id="{15A20969-990B-49FC-97D1-E606A11DAC61}"/>
              </a:ext>
            </a:extLst>
          </p:cNvPr>
          <p:cNvSpPr>
            <a:spLocks noGrp="1"/>
          </p:cNvSpPr>
          <p:nvPr>
            <p:ph type="title"/>
          </p:nvPr>
        </p:nvSpPr>
        <p:spPr>
          <a:xfrm>
            <a:off x="580541" y="203201"/>
            <a:ext cx="11276539" cy="1117600"/>
          </a:xfrm>
        </p:spPr>
        <p:txBody>
          <a:bodyPr>
            <a:noAutofit/>
          </a:bodyPr>
          <a:lstStyle/>
          <a:p>
            <a:r>
              <a:rPr lang="en-US" sz="3400" dirty="0"/>
              <a:t>Center for Innovative Training in Vocational Rehabilitation </a:t>
            </a:r>
            <a:br>
              <a:rPr lang="en-US" sz="3400" dirty="0"/>
            </a:br>
            <a:r>
              <a:rPr lang="en-US" sz="3400" dirty="0"/>
              <a:t>(CIT-VR)</a:t>
            </a:r>
          </a:p>
        </p:txBody>
      </p:sp>
      <p:sp>
        <p:nvSpPr>
          <p:cNvPr id="115" name="Google Shape;115;p2"/>
          <p:cNvSpPr txBox="1">
            <a:spLocks noGrp="1"/>
          </p:cNvSpPr>
          <p:nvPr>
            <p:ph sz="half" idx="1"/>
          </p:nvPr>
        </p:nvSpPr>
        <p:spPr>
          <a:xfrm>
            <a:off x="640080" y="1578246"/>
            <a:ext cx="4681651" cy="3491084"/>
          </a:xfrm>
          <a:prstGeom prst="rect">
            <a:avLst/>
          </a:prstGeom>
          <a:noFill/>
          <a:ln>
            <a:noFill/>
          </a:ln>
        </p:spPr>
        <p:txBody>
          <a:bodyPr spcFirstLastPara="1" wrap="square" lIns="91425" tIns="45700" rIns="91425" bIns="45700" anchor="t" anchorCtr="0">
            <a:normAutofit/>
          </a:bodyPr>
          <a:lstStyle/>
          <a:p>
            <a:pPr lvl="0">
              <a:lnSpc>
                <a:spcPts val="3000"/>
              </a:lnSpc>
              <a:spcBef>
                <a:spcPts val="0"/>
              </a:spcBef>
              <a:buClr>
                <a:schemeClr val="dk1"/>
              </a:buClr>
              <a:buSzPts val="2400"/>
            </a:pPr>
            <a:r>
              <a:rPr lang="en-US" sz="2400" b="0" dirty="0">
                <a:solidFill>
                  <a:schemeClr val="tx1"/>
                </a:solidFill>
                <a:highlight>
                  <a:schemeClr val="lt1"/>
                </a:highlight>
                <a:cs typeface="Gill Sans Light" panose="020B0302020104020203" pitchFamily="34" charset="-79"/>
              </a:rPr>
              <a:t>Developing innovative methods to train VR personnel in their work at State Vocational Rehabilitation agencies to deliver services to improve employment outcomes for individuals with disabilities.</a:t>
            </a:r>
            <a:endParaRPr sz="2400" b="0" dirty="0">
              <a:solidFill>
                <a:schemeClr val="tx1"/>
              </a:solidFill>
              <a:highlight>
                <a:schemeClr val="lt1"/>
              </a:highlight>
              <a:cs typeface="Gill Sans Light" panose="020B0302020104020203" pitchFamily="34" charset="-79"/>
            </a:endParaRPr>
          </a:p>
        </p:txBody>
      </p:sp>
      <p:sp>
        <p:nvSpPr>
          <p:cNvPr id="8" name="TextBox 7">
            <a:extLst>
              <a:ext uri="{FF2B5EF4-FFF2-40B4-BE49-F238E27FC236}">
                <a16:creationId xmlns:a16="http://schemas.microsoft.com/office/drawing/2014/main" id="{F34295FF-41B2-425D-BCBF-034700F30705}"/>
              </a:ext>
            </a:extLst>
          </p:cNvPr>
          <p:cNvSpPr txBox="1"/>
          <p:nvPr/>
        </p:nvSpPr>
        <p:spPr>
          <a:xfrm>
            <a:off x="6870271" y="1578246"/>
            <a:ext cx="4567529" cy="3491084"/>
          </a:xfrm>
          <a:prstGeom prst="rect">
            <a:avLst/>
          </a:prstGeom>
          <a:noFill/>
        </p:spPr>
        <p:txBody>
          <a:bodyPr wrap="square">
            <a:spAutoFit/>
          </a:bodyPr>
          <a:lstStyle/>
          <a:p>
            <a:pPr marL="228600" indent="-266700">
              <a:lnSpc>
                <a:spcPct val="103000"/>
              </a:lnSpc>
              <a:buClr>
                <a:schemeClr val="accent2"/>
              </a:buClr>
              <a:buSzPts val="2400"/>
              <a:buChar char="•"/>
            </a:pPr>
            <a:r>
              <a:rPr lang="en-US" sz="2400" dirty="0">
                <a:highlight>
                  <a:schemeClr val="lt1"/>
                </a:highlight>
                <a:cs typeface="Gill Sans Light" panose="020B0302020104020203" pitchFamily="34" charset="-79"/>
              </a:rPr>
              <a:t>VR 101 Training Cohort</a:t>
            </a:r>
          </a:p>
          <a:p>
            <a:pPr marL="228600" indent="-266700">
              <a:lnSpc>
                <a:spcPct val="103000"/>
              </a:lnSpc>
              <a:buClr>
                <a:schemeClr val="accent2"/>
              </a:buClr>
              <a:buSzPts val="2400"/>
              <a:buChar char="•"/>
            </a:pPr>
            <a:r>
              <a:rPr lang="en-US" sz="2400" dirty="0">
                <a:highlight>
                  <a:schemeClr val="lt1"/>
                </a:highlight>
                <a:cs typeface="Gill Sans Light" panose="020B0302020104020203" pitchFamily="34" charset="-79"/>
              </a:rPr>
              <a:t>Communities of Practice</a:t>
            </a:r>
          </a:p>
          <a:p>
            <a:pPr marL="228600" indent="-266700">
              <a:lnSpc>
                <a:spcPct val="103000"/>
              </a:lnSpc>
              <a:buClr>
                <a:schemeClr val="accent2"/>
              </a:buClr>
              <a:buSzPts val="2400"/>
              <a:buChar char="•"/>
            </a:pPr>
            <a:r>
              <a:rPr lang="en-US" sz="2400" dirty="0">
                <a:highlight>
                  <a:schemeClr val="lt1"/>
                </a:highlight>
                <a:cs typeface="Gill Sans Light" panose="020B0302020104020203" pitchFamily="34" charset="-79"/>
              </a:rPr>
              <a:t>Webinars</a:t>
            </a:r>
          </a:p>
          <a:p>
            <a:pPr marL="228600" indent="-266700">
              <a:lnSpc>
                <a:spcPct val="103000"/>
              </a:lnSpc>
              <a:buClr>
                <a:schemeClr val="accent2"/>
              </a:buClr>
              <a:buSzPts val="2400"/>
              <a:buChar char="•"/>
            </a:pPr>
            <a:r>
              <a:rPr lang="en-US" sz="2400" dirty="0">
                <a:highlight>
                  <a:schemeClr val="lt1"/>
                </a:highlight>
                <a:cs typeface="Gill Sans Light" panose="020B0302020104020203" pitchFamily="34" charset="-79"/>
              </a:rPr>
              <a:t>Training Resources</a:t>
            </a:r>
          </a:p>
          <a:p>
            <a:pPr marL="228600" indent="-266700">
              <a:lnSpc>
                <a:spcPct val="103000"/>
              </a:lnSpc>
              <a:buClr>
                <a:schemeClr val="accent2"/>
              </a:buClr>
              <a:buSzPts val="2400"/>
              <a:buFontTx/>
              <a:buChar char="•"/>
            </a:pPr>
            <a:r>
              <a:rPr lang="en-US" sz="2400" dirty="0">
                <a:highlight>
                  <a:schemeClr val="lt1"/>
                </a:highlight>
                <a:cs typeface="Gill Sans Light" panose="020B0302020104020203" pitchFamily="34" charset="-79"/>
              </a:rPr>
              <a:t>Training Needs Surveys</a:t>
            </a:r>
          </a:p>
          <a:p>
            <a:pPr marL="228600" indent="-266700">
              <a:lnSpc>
                <a:spcPct val="103000"/>
              </a:lnSpc>
              <a:buClr>
                <a:schemeClr val="accent2"/>
              </a:buClr>
              <a:buSzPts val="2400"/>
              <a:buChar char="•"/>
            </a:pPr>
            <a:endParaRPr lang="en-US" sz="2400" dirty="0">
              <a:highlight>
                <a:schemeClr val="lt1"/>
              </a:highlight>
              <a:cs typeface="Gill Sans Light" panose="020B0302020104020203" pitchFamily="34" charset="-79"/>
            </a:endParaRPr>
          </a:p>
          <a:p>
            <a:pPr marL="228600" indent="-266700">
              <a:lnSpc>
                <a:spcPct val="103000"/>
              </a:lnSpc>
              <a:buClr>
                <a:schemeClr val="accent2"/>
              </a:buClr>
              <a:buSzPts val="2400"/>
              <a:buChar char="•"/>
            </a:pPr>
            <a:r>
              <a:rPr lang="en-US" sz="2400" dirty="0">
                <a:highlight>
                  <a:schemeClr val="lt1"/>
                </a:highlight>
                <a:cs typeface="Gill Sans Light" panose="020B0302020104020203" pitchFamily="34" charset="-79"/>
              </a:rPr>
              <a:t>Online community: </a:t>
            </a:r>
            <a:r>
              <a:rPr lang="en-US" sz="2400" u="sng" dirty="0">
                <a:solidFill>
                  <a:schemeClr val="accent3">
                    <a:lumMod val="75000"/>
                  </a:schemeClr>
                </a:solidFill>
                <a:highlight>
                  <a:schemeClr val="lt1"/>
                </a:highlight>
                <a:cs typeface="Gill Sans Light" panose="020B0302020104020203" pitchFamily="34" charset="-79"/>
                <a:hlinkClick r:id="rId4">
                  <a:extLst>
                    <a:ext uri="{A12FA001-AC4F-418D-AE19-62706E023703}">
                      <ahyp:hlinkClr xmlns:ahyp="http://schemas.microsoft.com/office/drawing/2018/hyperlinkcolor" val="tx"/>
                    </a:ext>
                  </a:extLst>
                </a:hlinkClick>
              </a:rPr>
              <a:t>https://trainvr.ning.com/</a:t>
            </a:r>
            <a:r>
              <a:rPr lang="en-US" sz="2400" dirty="0">
                <a:solidFill>
                  <a:schemeClr val="accent3">
                    <a:lumMod val="75000"/>
                  </a:schemeClr>
                </a:solidFill>
                <a:highlight>
                  <a:schemeClr val="lt1"/>
                </a:highlight>
                <a:cs typeface="Gill Sans Light" panose="020B0302020104020203" pitchFamily="34" charset="-79"/>
              </a:rPr>
              <a:t>  </a:t>
            </a:r>
          </a:p>
          <a:p>
            <a:pPr marL="1143000" lvl="0" indent="0" algn="l" rtl="0">
              <a:lnSpc>
                <a:spcPct val="103000"/>
              </a:lnSpc>
              <a:spcBef>
                <a:spcPts val="0"/>
              </a:spcBef>
              <a:spcAft>
                <a:spcPts val="0"/>
              </a:spcAft>
              <a:buClr>
                <a:schemeClr val="accent2"/>
              </a:buClr>
              <a:buNone/>
            </a:pPr>
            <a:endParaRPr lang="en-US" sz="2400" dirty="0">
              <a:solidFill>
                <a:schemeClr val="tx1"/>
              </a:solidFill>
              <a:highlight>
                <a:schemeClr val="lt1"/>
              </a:highlight>
              <a:latin typeface="Gill Sans Light" panose="020B0302020104020203" pitchFamily="34" charset="-79"/>
              <a:cs typeface="Gill Sans Light" panose="020B0302020104020203" pitchFamily="34" charset="-79"/>
            </a:endParaRPr>
          </a:p>
        </p:txBody>
      </p:sp>
      <p:pic>
        <p:nvPicPr>
          <p:cNvPr id="116" name="Google Shape;116;p2" descr="VR Center for Innovative Training &#10;in Vocational Rehabilitation">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640080" y="5589872"/>
            <a:ext cx="4374060" cy="650301"/>
          </a:xfrm>
          <a:prstGeom prst="rect">
            <a:avLst/>
          </a:prstGeom>
          <a:noFill/>
          <a:ln>
            <a:noFill/>
          </a:ln>
        </p:spPr>
      </p:pic>
      <p:sp>
        <p:nvSpPr>
          <p:cNvPr id="10" name="TextBox 9">
            <a:extLst>
              <a:ext uri="{FF2B5EF4-FFF2-40B4-BE49-F238E27FC236}">
                <a16:creationId xmlns:a16="http://schemas.microsoft.com/office/drawing/2014/main" id="{FB0E5AEC-9D96-4911-89CD-D6E2CF812796}"/>
              </a:ext>
            </a:extLst>
          </p:cNvPr>
          <p:cNvSpPr txBox="1"/>
          <p:nvPr/>
        </p:nvSpPr>
        <p:spPr>
          <a:xfrm>
            <a:off x="6374180" y="5781265"/>
            <a:ext cx="5177740" cy="458908"/>
          </a:xfrm>
          <a:prstGeom prst="rect">
            <a:avLst/>
          </a:prstGeom>
          <a:noFill/>
        </p:spPr>
        <p:txBody>
          <a:bodyPr wrap="square">
            <a:spAutoFit/>
          </a:bodyPr>
          <a:lstStyle/>
          <a:p>
            <a:pPr lvl="0" algn="l" rtl="0">
              <a:lnSpc>
                <a:spcPct val="103000"/>
              </a:lnSpc>
              <a:spcBef>
                <a:spcPts val="0"/>
              </a:spcBef>
              <a:spcAft>
                <a:spcPts val="0"/>
              </a:spcAft>
              <a:buSzPts val="2400"/>
            </a:pPr>
            <a:r>
              <a:rPr lang="en-US" sz="2400" b="1" dirty="0">
                <a:solidFill>
                  <a:schemeClr val="accent2">
                    <a:lumMod val="75000"/>
                  </a:schemeClr>
                </a:solidFill>
                <a:highlight>
                  <a:schemeClr val="lt1"/>
                </a:highlight>
              </a:rPr>
              <a:t>Visit our website at </a:t>
            </a:r>
            <a:r>
              <a:rPr lang="en-US" sz="2400" b="1" u="sng" dirty="0">
                <a:solidFill>
                  <a:schemeClr val="accent2">
                    <a:lumMod val="75000"/>
                  </a:schemeClr>
                </a:solidFill>
                <a:highlight>
                  <a:schemeClr val="lt1"/>
                </a:highlight>
                <a:hlinkClick r:id="rId6">
                  <a:extLst>
                    <a:ext uri="{A12FA001-AC4F-418D-AE19-62706E023703}">
                      <ahyp:hlinkClr xmlns:ahyp="http://schemas.microsoft.com/office/drawing/2018/hyperlinkcolor" val="tx"/>
                    </a:ext>
                  </a:extLst>
                </a:hlinkClick>
              </a:rPr>
              <a:t>https://trainVR.org</a:t>
            </a:r>
            <a:r>
              <a:rPr lang="en-US" sz="2400" b="1" dirty="0">
                <a:solidFill>
                  <a:schemeClr val="accent2">
                    <a:lumMod val="75000"/>
                  </a:schemeClr>
                </a:solidFill>
                <a:highlight>
                  <a:schemeClr val="lt1"/>
                </a:highlight>
              </a:rPr>
              <a:t>  </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Design and Work From Home</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StarTribune:</a:t>
            </a:r>
            <a:r>
              <a:rPr lang="en-US" b="0" dirty="0"/>
              <a:t> </a:t>
            </a:r>
            <a:r>
              <a:rPr lang="en-US" b="0" dirty="0">
                <a:hlinkClick r:id="rId4"/>
              </a:rPr>
              <a:t>You may be ready for your videoconferencing close-up, but is your makeshift office?</a:t>
            </a:r>
            <a:endParaRPr lang="en-US" b="0" dirty="0"/>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Talks about considerations relative to your work space and camera positioning.</a:t>
            </a:r>
          </a:p>
        </p:txBody>
      </p:sp>
    </p:spTree>
    <p:custDataLst>
      <p:tags r:id="rId1"/>
    </p:custDataLst>
    <p:extLst>
      <p:ext uri="{BB962C8B-B14F-4D97-AF65-F5344CB8AC3E}">
        <p14:creationId xmlns:p14="http://schemas.microsoft.com/office/powerpoint/2010/main" val="3810527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GW CRCRE Resources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727831" cy="5059275"/>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The George Washington University Center for Rehabilitation Counseling Research and Education:</a:t>
            </a:r>
            <a:r>
              <a:rPr lang="en-US" b="0" dirty="0"/>
              <a:t> </a:t>
            </a:r>
            <a:br>
              <a:rPr lang="en-US" b="0" dirty="0"/>
            </a:br>
            <a:r>
              <a:rPr lang="en-US" b="0" dirty="0">
                <a:hlinkClick r:id="rId4"/>
              </a:rPr>
              <a:t>Telecounseling Resource Collection</a:t>
            </a:r>
            <a:endParaRPr lang="en-US" b="0" dirty="0"/>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Choosing a platform</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Preparing your office</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Counseling at a distance</a:t>
            </a:r>
          </a:p>
        </p:txBody>
      </p:sp>
    </p:spTree>
    <p:custDataLst>
      <p:tags r:id="rId1"/>
    </p:custDataLst>
    <p:extLst>
      <p:ext uri="{BB962C8B-B14F-4D97-AF65-F5344CB8AC3E}">
        <p14:creationId xmlns:p14="http://schemas.microsoft.com/office/powerpoint/2010/main" val="3677538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14000"/>
            <a:grayscl/>
          </a:blip>
          <a:srcRect/>
          <a:stretch>
            <a:fillRect r="-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Self-Care and Success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1" y="1103586"/>
            <a:ext cx="6212664" cy="5500937"/>
          </a:xfrm>
          <a:noFill/>
        </p:spPr>
        <p:txBody>
          <a:bodyPr>
            <a:noAutofit/>
          </a:bodyPr>
          <a:lstStyle/>
          <a:p>
            <a:pPr marL="356616" indent="-356616">
              <a:lnSpc>
                <a:spcPts val="3200"/>
              </a:lnSpc>
              <a:spcBef>
                <a:spcPts val="1200"/>
              </a:spcBef>
              <a:buClr>
                <a:schemeClr val="accent2">
                  <a:lumMod val="60000"/>
                  <a:lumOff val="40000"/>
                </a:schemeClr>
              </a:buClr>
              <a:buFont typeface="Arial" panose="020B0604020202020204" pitchFamily="34" charset="0"/>
              <a:buChar char="•"/>
            </a:pPr>
            <a:r>
              <a:rPr lang="en-US" b="0" dirty="0"/>
              <a:t>Beyond practices and a kind attitude toward yourself.</a:t>
            </a:r>
          </a:p>
          <a:p>
            <a:pPr marL="356616" indent="-356616">
              <a:lnSpc>
                <a:spcPts val="3200"/>
              </a:lnSpc>
              <a:spcBef>
                <a:spcPts val="1200"/>
              </a:spcBef>
              <a:buClr>
                <a:schemeClr val="accent2">
                  <a:lumMod val="60000"/>
                  <a:lumOff val="40000"/>
                </a:schemeClr>
              </a:buClr>
              <a:buFont typeface="Arial" panose="020B0604020202020204" pitchFamily="34" charset="0"/>
              <a:buChar char="•"/>
            </a:pPr>
            <a:r>
              <a:rPr lang="en-US" b="0" dirty="0"/>
              <a:t>A self-care plan is important, but a part of that plan should include activities that set yourself up for success, and, quite frankly, make your job more rewarding.</a:t>
            </a:r>
          </a:p>
          <a:p>
            <a:pPr marL="356616" indent="-356616">
              <a:lnSpc>
                <a:spcPts val="3200"/>
              </a:lnSpc>
              <a:spcBef>
                <a:spcPts val="1200"/>
              </a:spcBef>
              <a:buClr>
                <a:schemeClr val="accent2">
                  <a:lumMod val="60000"/>
                  <a:lumOff val="40000"/>
                </a:schemeClr>
              </a:buClr>
              <a:buFont typeface="Arial" panose="020B0604020202020204" pitchFamily="34" charset="0"/>
              <a:buChar char="•"/>
            </a:pPr>
            <a:r>
              <a:rPr lang="en-US" b="0" dirty="0"/>
              <a:t>Such items include getting to know those around you, and expanding your approach to take others’ needs into consideration.</a:t>
            </a:r>
          </a:p>
        </p:txBody>
      </p:sp>
    </p:spTree>
    <p:custDataLst>
      <p:tags r:id="rId1"/>
    </p:custDataLst>
    <p:extLst>
      <p:ext uri="{BB962C8B-B14F-4D97-AF65-F5344CB8AC3E}">
        <p14:creationId xmlns:p14="http://schemas.microsoft.com/office/powerpoint/2010/main" val="1520435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15B-5AF6-4F74-82C1-BB7DD4DA03A2}"/>
              </a:ext>
            </a:extLst>
          </p:cNvPr>
          <p:cNvSpPr>
            <a:spLocks noGrp="1"/>
          </p:cNvSpPr>
          <p:nvPr>
            <p:ph type="ctrTitle"/>
          </p:nvPr>
        </p:nvSpPr>
        <p:spPr>
          <a:xfrm>
            <a:off x="1032934" y="1322025"/>
            <a:ext cx="10126132" cy="2743199"/>
          </a:xfrm>
        </p:spPr>
        <p:txBody>
          <a:bodyPr>
            <a:noAutofit/>
          </a:bodyPr>
          <a:lstStyle/>
          <a:p>
            <a:pPr>
              <a:lnSpc>
                <a:spcPts val="7200"/>
              </a:lnSpc>
            </a:pPr>
            <a:r>
              <a:rPr lang="en-US" dirty="0"/>
              <a:t>I almost miss my commute time? </a:t>
            </a:r>
            <a:br>
              <a:rPr lang="en-US" dirty="0"/>
            </a:br>
            <a:r>
              <a:rPr lang="en-US" dirty="0"/>
              <a:t>Is that normal?</a:t>
            </a:r>
          </a:p>
        </p:txBody>
      </p:sp>
    </p:spTree>
    <p:custDataLst>
      <p:tags r:id="rId1"/>
    </p:custDataLst>
    <p:extLst>
      <p:ext uri="{BB962C8B-B14F-4D97-AF65-F5344CB8AC3E}">
        <p14:creationId xmlns:p14="http://schemas.microsoft.com/office/powerpoint/2010/main" val="4068450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7B0F-EDDF-4333-AFAE-338AEAF62BC3}"/>
              </a:ext>
            </a:extLst>
          </p:cNvPr>
          <p:cNvSpPr>
            <a:spLocks noGrp="1"/>
          </p:cNvSpPr>
          <p:nvPr>
            <p:ph type="title"/>
          </p:nvPr>
        </p:nvSpPr>
        <p:spPr>
          <a:xfrm>
            <a:off x="640082" y="253477"/>
            <a:ext cx="10936224" cy="1089901"/>
          </a:xfrm>
        </p:spPr>
        <p:txBody>
          <a:bodyPr>
            <a:noAutofit/>
          </a:bodyPr>
          <a:lstStyle/>
          <a:p>
            <a:r>
              <a:rPr lang="en-US" sz="4000" dirty="0"/>
              <a:t>Some Resources Speaking to Pandemic Commute Deprivation</a:t>
            </a:r>
          </a:p>
        </p:txBody>
      </p:sp>
      <p:sp>
        <p:nvSpPr>
          <p:cNvPr id="3" name="Content Placeholder 2">
            <a:extLst>
              <a:ext uri="{FF2B5EF4-FFF2-40B4-BE49-F238E27FC236}">
                <a16:creationId xmlns:a16="http://schemas.microsoft.com/office/drawing/2014/main" id="{EEC02D54-F231-4AA7-9363-03BB341906C7}"/>
              </a:ext>
            </a:extLst>
          </p:cNvPr>
          <p:cNvSpPr>
            <a:spLocks noGrp="1"/>
          </p:cNvSpPr>
          <p:nvPr>
            <p:ph idx="1"/>
          </p:nvPr>
        </p:nvSpPr>
        <p:spPr>
          <a:xfrm>
            <a:off x="640081" y="1580444"/>
            <a:ext cx="10936224" cy="4899377"/>
          </a:xfrm>
        </p:spPr>
        <p:txBody>
          <a:bodyPr>
            <a:noAutofit/>
          </a:bodyPr>
          <a:lstStyle/>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200" b="0" dirty="0">
                <a:solidFill>
                  <a:srgbClr val="000000"/>
                </a:solidFill>
                <a:ea typeface="Arial"/>
                <a:cs typeface="Arial"/>
                <a:sym typeface="Arial"/>
              </a:rPr>
              <a:t>The Seattle Times:  </a:t>
            </a:r>
            <a:r>
              <a:rPr lang="en-US" sz="2200" b="0" dirty="0">
                <a:solidFill>
                  <a:srgbClr val="000000"/>
                </a:solidFill>
                <a:ea typeface="Arial"/>
                <a:cs typeface="Arial"/>
                <a:sym typeface="Arial"/>
                <a:hlinkClick r:id="rId4"/>
              </a:rPr>
              <a:t>4 ways to decompress now that your commute is gone</a:t>
            </a:r>
            <a:r>
              <a:rPr lang="en-US" sz="2200" b="0" dirty="0">
                <a:solidFill>
                  <a:srgbClr val="000000"/>
                </a:solidFill>
                <a:ea typeface="Arial"/>
                <a:cs typeface="Arial"/>
                <a:sym typeface="Arial"/>
              </a:rPr>
              <a:t> </a:t>
            </a: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200" b="0" dirty="0">
                <a:solidFill>
                  <a:srgbClr val="000000"/>
                </a:solidFill>
                <a:ea typeface="Arial"/>
                <a:cs typeface="Arial"/>
                <a:sym typeface="Arial"/>
              </a:rPr>
              <a:t>The Washington Post:  </a:t>
            </a:r>
            <a:r>
              <a:rPr lang="en-US" sz="2200" b="0" dirty="0">
                <a:solidFill>
                  <a:srgbClr val="000000"/>
                </a:solidFill>
                <a:ea typeface="Arial"/>
                <a:cs typeface="Arial"/>
                <a:sym typeface="Arial"/>
                <a:hlinkClick r:id="rId5"/>
              </a:rPr>
              <a:t>Months of pandemic teleworking have left some missing their commutes</a:t>
            </a:r>
            <a:r>
              <a:rPr lang="en-US" sz="2200" b="0" dirty="0">
                <a:solidFill>
                  <a:srgbClr val="000000"/>
                </a:solidFill>
                <a:ea typeface="Arial"/>
                <a:cs typeface="Arial"/>
                <a:sym typeface="Arial"/>
              </a:rPr>
              <a:t> </a:t>
            </a: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200" b="0" dirty="0">
                <a:solidFill>
                  <a:srgbClr val="000000"/>
                </a:solidFill>
                <a:ea typeface="Arial"/>
                <a:cs typeface="Arial"/>
                <a:sym typeface="Arial"/>
              </a:rPr>
              <a:t>The New York Times:  </a:t>
            </a:r>
            <a:r>
              <a:rPr lang="en-US" sz="2200" b="0" dirty="0">
                <a:solidFill>
                  <a:srgbClr val="000000"/>
                </a:solidFill>
                <a:ea typeface="Arial"/>
                <a:cs typeface="Arial"/>
                <a:sym typeface="Arial"/>
                <a:hlinkClick r:id="rId6"/>
              </a:rPr>
              <a:t>Can I Actually Be Missing the Commute?</a:t>
            </a:r>
            <a:r>
              <a:rPr lang="en-US" sz="2200" b="0" dirty="0">
                <a:solidFill>
                  <a:srgbClr val="000000"/>
                </a:solidFill>
                <a:ea typeface="Arial"/>
                <a:cs typeface="Arial"/>
                <a:sym typeface="Arial"/>
              </a:rPr>
              <a:t> </a:t>
            </a: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200" b="0" dirty="0">
                <a:solidFill>
                  <a:srgbClr val="000000"/>
                </a:solidFill>
                <a:ea typeface="Arial"/>
                <a:cs typeface="Arial"/>
                <a:sym typeface="Arial"/>
              </a:rPr>
              <a:t>The Economic Times:  </a:t>
            </a:r>
            <a:r>
              <a:rPr lang="en-US" sz="2200" b="0" dirty="0">
                <a:solidFill>
                  <a:srgbClr val="000000"/>
                </a:solidFill>
                <a:ea typeface="Arial"/>
                <a:cs typeface="Arial"/>
                <a:sym typeface="Arial"/>
                <a:hlinkClick r:id="rId7"/>
              </a:rPr>
              <a:t>Missing Your Commute? Here's How To Recreate That Golden Hour During WFH</a:t>
            </a:r>
            <a:r>
              <a:rPr lang="en-US" sz="2200" b="0" dirty="0">
                <a:solidFill>
                  <a:srgbClr val="000000"/>
                </a:solidFill>
                <a:ea typeface="Arial"/>
                <a:cs typeface="Arial"/>
                <a:sym typeface="Arial"/>
              </a:rPr>
              <a:t> </a:t>
            </a: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200" b="0" dirty="0">
                <a:solidFill>
                  <a:srgbClr val="000000"/>
                </a:solidFill>
                <a:ea typeface="Arial"/>
                <a:cs typeface="Arial"/>
                <a:sym typeface="Arial"/>
              </a:rPr>
              <a:t>Financial Express:  </a:t>
            </a:r>
            <a:r>
              <a:rPr lang="en-US" sz="2200" b="0" dirty="0">
                <a:solidFill>
                  <a:srgbClr val="000000"/>
                </a:solidFill>
                <a:ea typeface="Arial"/>
                <a:cs typeface="Arial"/>
                <a:sym typeface="Arial"/>
                <a:hlinkClick r:id="rId8"/>
              </a:rPr>
              <a:t>Missing quiet time during commute? Microsoft Teams brings 'virtual commute' time for users' rejuvenation</a:t>
            </a:r>
            <a:r>
              <a:rPr lang="en-US" sz="2200" b="0" dirty="0">
                <a:solidFill>
                  <a:srgbClr val="000000"/>
                </a:solidFill>
                <a:ea typeface="Arial"/>
                <a:cs typeface="Arial"/>
                <a:sym typeface="Arial"/>
              </a:rPr>
              <a:t> </a:t>
            </a:r>
          </a:p>
        </p:txBody>
      </p:sp>
    </p:spTree>
    <p:custDataLst>
      <p:tags r:id="rId1"/>
    </p:custDataLst>
    <p:extLst>
      <p:ext uri="{BB962C8B-B14F-4D97-AF65-F5344CB8AC3E}">
        <p14:creationId xmlns:p14="http://schemas.microsoft.com/office/powerpoint/2010/main" val="2507574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What do these resources commonly say?</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Both the Washington Post and NY Times articles emphasize the amount of people who miss not the commute itself, but what the commute provided. </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The opportunity to separate work from home, the ability to engage in social activities, exercise, fresh air, time to wake up in the morning, and time to relax before going home. </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Seattle Times suggests four ways to create a buffer such as keeping traditions, going outside, setting a ritual to mark the end of the day, and adopting quiet times. </a:t>
            </a:r>
          </a:p>
        </p:txBody>
      </p:sp>
    </p:spTree>
    <p:custDataLst>
      <p:tags r:id="rId1"/>
    </p:custDataLst>
    <p:extLst>
      <p:ext uri="{BB962C8B-B14F-4D97-AF65-F5344CB8AC3E}">
        <p14:creationId xmlns:p14="http://schemas.microsoft.com/office/powerpoint/2010/main" val="1659732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Teams Commuter Platform</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Microsoft Teams has created a built in “commuter platform” to help users tackle “to-do lists” as part of their “virtual commute.” </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Teams is a platform similar to Zoom, but this “to-do list” isn’t work related it’s more personal such as goals for books to read, podcasts, or exercise before or after work hours. </a:t>
            </a:r>
          </a:p>
        </p:txBody>
      </p:sp>
    </p:spTree>
    <p:custDataLst>
      <p:tags r:id="rId1"/>
    </p:custDataLst>
    <p:extLst>
      <p:ext uri="{BB962C8B-B14F-4D97-AF65-F5344CB8AC3E}">
        <p14:creationId xmlns:p14="http://schemas.microsoft.com/office/powerpoint/2010/main" val="22508596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15B-5AF6-4F74-82C1-BB7DD4DA03A2}"/>
              </a:ext>
            </a:extLst>
          </p:cNvPr>
          <p:cNvSpPr>
            <a:spLocks noGrp="1"/>
          </p:cNvSpPr>
          <p:nvPr>
            <p:ph type="ctrTitle"/>
          </p:nvPr>
        </p:nvSpPr>
        <p:spPr>
          <a:xfrm>
            <a:off x="1809045" y="1910644"/>
            <a:ext cx="8573910" cy="2743199"/>
          </a:xfrm>
        </p:spPr>
        <p:txBody>
          <a:bodyPr>
            <a:noAutofit/>
          </a:bodyPr>
          <a:lstStyle/>
          <a:p>
            <a:pPr>
              <a:lnSpc>
                <a:spcPts val="7200"/>
              </a:lnSpc>
            </a:pPr>
            <a:r>
              <a:rPr lang="en-US" dirty="0"/>
              <a:t>How does your generational Identity relate to your Self-Care needs?</a:t>
            </a:r>
          </a:p>
        </p:txBody>
      </p:sp>
    </p:spTree>
    <p:custDataLst>
      <p:tags r:id="rId1"/>
    </p:custDataLst>
    <p:extLst>
      <p:ext uri="{BB962C8B-B14F-4D97-AF65-F5344CB8AC3E}">
        <p14:creationId xmlns:p14="http://schemas.microsoft.com/office/powerpoint/2010/main" val="2607649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Ability to Laugh and Self-Care</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727831" cy="5059275"/>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Humor is curative</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Did you know there was such a thing as a geriatric millennial?</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Entrepreneur.com</a:t>
            </a:r>
            <a:r>
              <a:rPr lang="en-US" b="0" dirty="0"/>
              <a:t> - </a:t>
            </a:r>
            <a:r>
              <a:rPr lang="en-US" b="0" dirty="0">
                <a:hlinkClick r:id="rId4"/>
              </a:rPr>
              <a:t>If you were born between 1980 and 1985, you are apparently a geriatric millennial</a:t>
            </a:r>
            <a:r>
              <a:rPr lang="en-US" b="0" dirty="0"/>
              <a:t>.</a:t>
            </a:r>
          </a:p>
        </p:txBody>
      </p:sp>
    </p:spTree>
    <p:custDataLst>
      <p:tags r:id="rId1"/>
    </p:custDataLst>
    <p:extLst>
      <p:ext uri="{BB962C8B-B14F-4D97-AF65-F5344CB8AC3E}">
        <p14:creationId xmlns:p14="http://schemas.microsoft.com/office/powerpoint/2010/main" val="240310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Work Life Balance</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727831" cy="5687560"/>
          </a:xfrm>
        </p:spPr>
        <p:txBody>
          <a:bodyPr>
            <a:noAutofit/>
          </a:bodyPr>
          <a:lstStyle/>
          <a:p>
            <a:pPr marL="356616" indent="-356616">
              <a:lnSpc>
                <a:spcPts val="3200"/>
              </a:lnSpc>
              <a:spcBef>
                <a:spcPts val="1200"/>
              </a:spcBef>
              <a:spcAft>
                <a:spcPts val="1200"/>
              </a:spcAft>
              <a:buClr>
                <a:schemeClr val="accent2">
                  <a:lumMod val="60000"/>
                  <a:lumOff val="40000"/>
                </a:schemeClr>
              </a:buClr>
              <a:buFont typeface="Arial" panose="020B0604020202020204" pitchFamily="34" charset="0"/>
              <a:buChar char="•"/>
            </a:pPr>
            <a:r>
              <a:rPr lang="en-US" dirty="0"/>
              <a:t>Elite Content Marketer:</a:t>
            </a:r>
            <a:r>
              <a:rPr lang="en-US" b="0" dirty="0"/>
              <a:t>  </a:t>
            </a:r>
            <a:br>
              <a:rPr lang="en-US" b="0" dirty="0"/>
            </a:br>
            <a:r>
              <a:rPr lang="en-US" b="0" dirty="0">
                <a:hlinkClick r:id="rId4"/>
              </a:rPr>
              <a:t>Work Life Balance Stats You Need To Know In 2021</a:t>
            </a:r>
            <a:endParaRPr lang="en-US" b="0" dirty="0"/>
          </a:p>
          <a:p>
            <a:pPr marL="356616" indent="-356616">
              <a:lnSpc>
                <a:spcPts val="3200"/>
              </a:lnSpc>
              <a:spcBef>
                <a:spcPts val="1200"/>
              </a:spcBef>
              <a:spcAft>
                <a:spcPts val="1200"/>
              </a:spcAft>
              <a:buClr>
                <a:schemeClr val="accent2">
                  <a:lumMod val="60000"/>
                  <a:lumOff val="40000"/>
                </a:schemeClr>
              </a:buClr>
              <a:buFont typeface="Arial" panose="020B0604020202020204" pitchFamily="34" charset="0"/>
              <a:buChar char="•"/>
            </a:pPr>
            <a:r>
              <a:rPr lang="en-US" b="0" dirty="0"/>
              <a:t>Interesting read</a:t>
            </a:r>
          </a:p>
          <a:p>
            <a:pPr marL="356616" indent="-356616">
              <a:lnSpc>
                <a:spcPts val="3200"/>
              </a:lnSpc>
              <a:spcBef>
                <a:spcPts val="1200"/>
              </a:spcBef>
              <a:spcAft>
                <a:spcPts val="1200"/>
              </a:spcAft>
              <a:buClr>
                <a:schemeClr val="accent2">
                  <a:lumMod val="60000"/>
                  <a:lumOff val="40000"/>
                </a:schemeClr>
              </a:buClr>
              <a:buFont typeface="Arial" panose="020B0604020202020204" pitchFamily="34" charset="0"/>
              <a:buChar char="•"/>
            </a:pPr>
            <a:r>
              <a:rPr lang="en-US" b="0" dirty="0"/>
              <a:t>Hours of work have increased</a:t>
            </a:r>
          </a:p>
          <a:p>
            <a:pPr marL="356616" indent="-356616">
              <a:lnSpc>
                <a:spcPts val="3200"/>
              </a:lnSpc>
              <a:spcBef>
                <a:spcPts val="1200"/>
              </a:spcBef>
              <a:spcAft>
                <a:spcPts val="1200"/>
              </a:spcAft>
              <a:buClr>
                <a:schemeClr val="accent2">
                  <a:lumMod val="60000"/>
                  <a:lumOff val="40000"/>
                </a:schemeClr>
              </a:buClr>
              <a:buFont typeface="Arial" panose="020B0604020202020204" pitchFamily="34" charset="0"/>
              <a:buChar char="•"/>
            </a:pPr>
            <a:r>
              <a:rPr lang="en-US" b="0" dirty="0"/>
              <a:t>Surveys show lots of work on the weekend</a:t>
            </a:r>
          </a:p>
          <a:p>
            <a:pPr marL="356616" indent="-356616">
              <a:lnSpc>
                <a:spcPts val="3200"/>
              </a:lnSpc>
              <a:spcBef>
                <a:spcPts val="1200"/>
              </a:spcBef>
              <a:spcAft>
                <a:spcPts val="1200"/>
              </a:spcAft>
              <a:buClr>
                <a:schemeClr val="accent2">
                  <a:lumMod val="60000"/>
                  <a:lumOff val="40000"/>
                </a:schemeClr>
              </a:buClr>
              <a:buFont typeface="Arial" panose="020B0604020202020204" pitchFamily="34" charset="0"/>
              <a:buChar char="•"/>
            </a:pPr>
            <a:r>
              <a:rPr lang="en-US" b="0" dirty="0"/>
              <a:t>And yet, Deloitte Millennial Global Survey of 2020 cited in resource says 60% of Millennials would like to continue working remotely post Pandemic and the ‘stressed out all the time’ category for Millennials and Gen Z fell during the Pandemic.</a:t>
            </a:r>
          </a:p>
        </p:txBody>
      </p:sp>
    </p:spTree>
    <p:custDataLst>
      <p:tags r:id="rId1"/>
    </p:custDataLst>
    <p:extLst>
      <p:ext uri="{BB962C8B-B14F-4D97-AF65-F5344CB8AC3E}">
        <p14:creationId xmlns:p14="http://schemas.microsoft.com/office/powerpoint/2010/main" val="80029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7CCA4-7E6E-407B-974B-E0894DE63995}"/>
              </a:ext>
            </a:extLst>
          </p:cNvPr>
          <p:cNvSpPr>
            <a:spLocks noGrp="1"/>
          </p:cNvSpPr>
          <p:nvPr>
            <p:ph type="title"/>
          </p:nvPr>
        </p:nvSpPr>
        <p:spPr/>
        <p:txBody>
          <a:bodyPr/>
          <a:lstStyle/>
          <a:p>
            <a:r>
              <a:rPr lang="en-US" dirty="0"/>
              <a:t>About Your Presenter</a:t>
            </a:r>
          </a:p>
        </p:txBody>
      </p:sp>
      <p:sp>
        <p:nvSpPr>
          <p:cNvPr id="17" name="Rectangle 16">
            <a:extLst>
              <a:ext uri="{FF2B5EF4-FFF2-40B4-BE49-F238E27FC236}">
                <a16:creationId xmlns:a16="http://schemas.microsoft.com/office/drawing/2014/main" id="{4B8BF745-A940-4ABE-91A7-DF684D1B1563}"/>
              </a:ext>
              <a:ext uri="{C183D7F6-B498-43B3-948B-1728B52AA6E4}">
                <adec:decorative xmlns:adec="http://schemas.microsoft.com/office/drawing/2017/decorative" val="1"/>
              </a:ext>
            </a:extLst>
          </p:cNvPr>
          <p:cNvSpPr/>
          <p:nvPr/>
        </p:nvSpPr>
        <p:spPr>
          <a:xfrm>
            <a:off x="701568" y="1208691"/>
            <a:ext cx="2838842" cy="2326724"/>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853CFFD3-73D0-47AB-9415-D5E8DE5D8C02}"/>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0238" y="1376851"/>
            <a:ext cx="2838842" cy="2838842"/>
          </a:xfrm>
          <a:prstGeom prst="rect">
            <a:avLst/>
          </a:prstGeom>
          <a:solidFill>
            <a:schemeClr val="bg1"/>
          </a:solidFill>
          <a:ln w="12700" cap="sq">
            <a:solidFill>
              <a:schemeClr val="accent2">
                <a:lumMod val="20000"/>
                <a:lumOff val="80000"/>
              </a:schemeClr>
            </a:solidFill>
            <a:miter lim="800000"/>
          </a:ln>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56124909-6C84-4B07-9B96-0A8CD6EB28A1}"/>
              </a:ext>
            </a:extLst>
          </p:cNvPr>
          <p:cNvSpPr txBox="1"/>
          <p:nvPr/>
        </p:nvSpPr>
        <p:spPr>
          <a:xfrm>
            <a:off x="820022" y="4439593"/>
            <a:ext cx="4025247" cy="1747210"/>
          </a:xfrm>
          <a:prstGeom prst="rect">
            <a:avLst/>
          </a:prstGeom>
          <a:noFill/>
        </p:spPr>
        <p:txBody>
          <a:bodyPr wrap="square" rtlCol="0">
            <a:spAutoFit/>
          </a:bodyPr>
          <a:lstStyle/>
          <a:p>
            <a:pPr marL="0" indent="0">
              <a:lnSpc>
                <a:spcPts val="2600"/>
              </a:lnSpc>
              <a:buNone/>
            </a:pPr>
            <a:r>
              <a:rPr lang="en-US" sz="2100" b="1" dirty="0">
                <a:solidFill>
                  <a:schemeClr val="tx2"/>
                </a:solidFill>
              </a:rPr>
              <a:t>Robert J. Froehlich, Ed.D., LPC, CRC</a:t>
            </a:r>
          </a:p>
          <a:p>
            <a:pPr marL="0" indent="0">
              <a:lnSpc>
                <a:spcPts val="2600"/>
              </a:lnSpc>
              <a:buNone/>
            </a:pPr>
            <a:r>
              <a:rPr lang="en-US" sz="2100" dirty="0"/>
              <a:t>Associate Professor of Counseling</a:t>
            </a:r>
          </a:p>
          <a:p>
            <a:pPr marL="0" indent="0">
              <a:lnSpc>
                <a:spcPts val="2600"/>
              </a:lnSpc>
              <a:buNone/>
            </a:pPr>
            <a:r>
              <a:rPr lang="en-US" sz="2100" dirty="0"/>
              <a:t>George Washington University</a:t>
            </a:r>
          </a:p>
          <a:p>
            <a:pPr marL="0" indent="0">
              <a:lnSpc>
                <a:spcPts val="2600"/>
              </a:lnSpc>
              <a:buNone/>
            </a:pPr>
            <a:r>
              <a:rPr lang="en-US" sz="2100" dirty="0"/>
              <a:t>(804)794-6667</a:t>
            </a:r>
          </a:p>
          <a:p>
            <a:pPr marL="0" indent="0">
              <a:lnSpc>
                <a:spcPts val="2600"/>
              </a:lnSpc>
              <a:buNone/>
            </a:pPr>
            <a:r>
              <a:rPr lang="en-US" sz="2100" dirty="0">
                <a:hlinkClick r:id="rId4"/>
              </a:rPr>
              <a:t>rfro@gwu.edu</a:t>
            </a:r>
            <a:endParaRPr lang="en-US" sz="2100" dirty="0"/>
          </a:p>
        </p:txBody>
      </p:sp>
      <p:grpSp>
        <p:nvGrpSpPr>
          <p:cNvPr id="9" name="Group 8">
            <a:extLst>
              <a:ext uri="{FF2B5EF4-FFF2-40B4-BE49-F238E27FC236}">
                <a16:creationId xmlns:a16="http://schemas.microsoft.com/office/drawing/2014/main" id="{600E77AA-19BE-4D4A-B6AE-356672368B5E}"/>
              </a:ext>
              <a:ext uri="{C183D7F6-B498-43B3-948B-1728B52AA6E4}">
                <adec:decorative xmlns:adec="http://schemas.microsoft.com/office/drawing/2017/decorative" val="1"/>
              </a:ext>
            </a:extLst>
          </p:cNvPr>
          <p:cNvGrpSpPr/>
          <p:nvPr/>
        </p:nvGrpSpPr>
        <p:grpSpPr>
          <a:xfrm>
            <a:off x="5364693" y="1208691"/>
            <a:ext cx="6367686" cy="5248708"/>
            <a:chOff x="5364693" y="1208691"/>
            <a:chExt cx="6367686" cy="5248708"/>
          </a:xfrm>
        </p:grpSpPr>
        <p:sp>
          <p:nvSpPr>
            <p:cNvPr id="8" name="Rectangle 7">
              <a:extLst>
                <a:ext uri="{FF2B5EF4-FFF2-40B4-BE49-F238E27FC236}">
                  <a16:creationId xmlns:a16="http://schemas.microsoft.com/office/drawing/2014/main" id="{E7B43FAF-1ED8-428B-B818-48A8D13462BE}"/>
                </a:ext>
                <a:ext uri="{C183D7F6-B498-43B3-948B-1728B52AA6E4}">
                  <adec:decorative xmlns:adec="http://schemas.microsoft.com/office/drawing/2017/decorative" val="1"/>
                </a:ext>
              </a:extLst>
            </p:cNvPr>
            <p:cNvSpPr/>
            <p:nvPr/>
          </p:nvSpPr>
          <p:spPr>
            <a:xfrm>
              <a:off x="5364693" y="1208691"/>
              <a:ext cx="6211613" cy="5091058"/>
            </a:xfrm>
            <a:prstGeom prst="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3FEE046-10C5-4E8E-BD91-8A8C7D7C0AB2}"/>
                </a:ext>
                <a:ext uri="{C183D7F6-B498-43B3-948B-1728B52AA6E4}">
                  <adec:decorative xmlns:adec="http://schemas.microsoft.com/office/drawing/2017/decorative" val="1"/>
                </a:ext>
              </a:extLst>
            </p:cNvPr>
            <p:cNvSpPr/>
            <p:nvPr/>
          </p:nvSpPr>
          <p:spPr>
            <a:xfrm>
              <a:off x="5520766" y="1366341"/>
              <a:ext cx="6211613" cy="5091058"/>
            </a:xfrm>
            <a:prstGeom prst="rect">
              <a:avLst/>
            </a:prstGeom>
            <a:solidFill>
              <a:schemeClr val="bg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Content Placeholder 2">
            <a:extLst>
              <a:ext uri="{FF2B5EF4-FFF2-40B4-BE49-F238E27FC236}">
                <a16:creationId xmlns:a16="http://schemas.microsoft.com/office/drawing/2014/main" id="{D1C0F415-7B70-4EDA-BBDE-2EA042298569}"/>
              </a:ext>
            </a:extLst>
          </p:cNvPr>
          <p:cNvSpPr txBox="1">
            <a:spLocks/>
          </p:cNvSpPr>
          <p:nvPr/>
        </p:nvSpPr>
        <p:spPr>
          <a:xfrm>
            <a:off x="5696606" y="1566040"/>
            <a:ext cx="5793825" cy="47337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600"/>
              </a:lnSpc>
              <a:spcBef>
                <a:spcPts val="1200"/>
              </a:spcBef>
              <a:buClr>
                <a:schemeClr val="accent2"/>
              </a:buClr>
            </a:pPr>
            <a:r>
              <a:rPr lang="en-US" sz="2000" dirty="0">
                <a:solidFill>
                  <a:schemeClr val="tx2"/>
                </a:solidFill>
              </a:rPr>
              <a:t>Robert J. Froehlich, Ed.D., LPC, CRC</a:t>
            </a:r>
            <a:r>
              <a:rPr lang="en-US" sz="2000" dirty="0">
                <a:solidFill>
                  <a:schemeClr val="tx1">
                    <a:lumMod val="85000"/>
                    <a:lumOff val="15000"/>
                  </a:schemeClr>
                </a:solidFill>
              </a:rPr>
              <a:t> </a:t>
            </a:r>
            <a:r>
              <a:rPr lang="en-US" sz="2000" b="0" dirty="0">
                <a:solidFill>
                  <a:schemeClr val="tx1">
                    <a:lumMod val="85000"/>
                    <a:lumOff val="15000"/>
                  </a:schemeClr>
                </a:solidFill>
              </a:rPr>
              <a:t>is an Associate Professor of Counseling with the George Washington University’s (GWU) Rehabilitation Counseling Program.  He is a Licensed Professional Counselor (LPC) (Virginia and South Carolina) and a nationally Certified Rehabilitation Counselor (CRC). His areas of training and research expertise include ethics in the vocational rehabilitation and counseling settings, psychiatric rehabilitation, career development and counseling, and rehabilitation leadership development. Dr. Froehlich currently serves as chair of the CRCC Ethics Committee and as a member of the Virginia Counseling Association Ethics Committee. </a:t>
            </a:r>
          </a:p>
        </p:txBody>
      </p:sp>
    </p:spTree>
    <p:custDataLst>
      <p:tags r:id="rId1"/>
    </p:custDataLst>
    <p:extLst>
      <p:ext uri="{BB962C8B-B14F-4D97-AF65-F5344CB8AC3E}">
        <p14:creationId xmlns:p14="http://schemas.microsoft.com/office/powerpoint/2010/main" val="2512276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Work Life Balance as Public Health Issue</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705253" cy="5687560"/>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The Conversation:</a:t>
            </a:r>
            <a:r>
              <a:rPr lang="en-US" b="0" dirty="0"/>
              <a:t>  </a:t>
            </a:r>
            <a:r>
              <a:rPr lang="en-US" b="0" dirty="0">
                <a:hlinkClick r:id="rId4"/>
              </a:rPr>
              <a:t>Work-life balance in a pandemic: a public health issue we cannot ignore</a:t>
            </a:r>
            <a:endParaRPr lang="en-US" b="0" dirty="0"/>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Individuals increasing the number of hours working (on average individuals in the UK put in 2 extra hours a day, and in the US its reported as more). </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“the sandwich generation” – individuals caring for both younger children and older parents. </a:t>
            </a:r>
          </a:p>
        </p:txBody>
      </p:sp>
    </p:spTree>
    <p:custDataLst>
      <p:tags r:id="rId1"/>
    </p:custDataLst>
    <p:extLst>
      <p:ext uri="{BB962C8B-B14F-4D97-AF65-F5344CB8AC3E}">
        <p14:creationId xmlns:p14="http://schemas.microsoft.com/office/powerpoint/2010/main" val="2037772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r="-2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96C5-35E3-4C7C-B438-458E8772C3C8}"/>
              </a:ext>
            </a:extLst>
          </p:cNvPr>
          <p:cNvSpPr>
            <a:spLocks noGrp="1"/>
          </p:cNvSpPr>
          <p:nvPr>
            <p:ph type="title"/>
          </p:nvPr>
        </p:nvSpPr>
        <p:spPr/>
        <p:txBody>
          <a:bodyPr/>
          <a:lstStyle/>
          <a:p>
            <a:r>
              <a:rPr lang="en-US" dirty="0"/>
              <a:t>Generations and Technology</a:t>
            </a:r>
          </a:p>
        </p:txBody>
      </p:sp>
      <p:sp>
        <p:nvSpPr>
          <p:cNvPr id="3" name="Content Placeholder 2">
            <a:extLst>
              <a:ext uri="{FF2B5EF4-FFF2-40B4-BE49-F238E27FC236}">
                <a16:creationId xmlns:a16="http://schemas.microsoft.com/office/drawing/2014/main" id="{EB5BF665-6019-49CD-BEAE-FE69134F35A9}"/>
              </a:ext>
            </a:extLst>
          </p:cNvPr>
          <p:cNvSpPr>
            <a:spLocks noGrp="1"/>
          </p:cNvSpPr>
          <p:nvPr>
            <p:ph sz="half" idx="1"/>
          </p:nvPr>
        </p:nvSpPr>
        <p:spPr>
          <a:xfrm>
            <a:off x="640080" y="1398722"/>
            <a:ext cx="5814508" cy="4351338"/>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sz="3000" b="0" dirty="0"/>
              <a:t>Pretty common topic when comparing generational needs.</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sz="3000" b="0" dirty="0"/>
              <a:t>If you are interested in learning a bit more about ethics, technology and supervision, please tune in for the QM Webinar to be available July 2021.</a:t>
            </a:r>
          </a:p>
          <a:p>
            <a:pPr>
              <a:lnSpc>
                <a:spcPts val="3600"/>
              </a:lnSpc>
              <a:spcBef>
                <a:spcPts val="1200"/>
              </a:spcBef>
              <a:buClr>
                <a:schemeClr val="accent2">
                  <a:lumMod val="60000"/>
                  <a:lumOff val="40000"/>
                </a:schemeClr>
              </a:buClr>
            </a:pPr>
            <a:endParaRPr lang="en-US" b="0" dirty="0"/>
          </a:p>
        </p:txBody>
      </p:sp>
    </p:spTree>
    <p:custDataLst>
      <p:tags r:id="rId1"/>
    </p:custDataLst>
    <p:extLst>
      <p:ext uri="{BB962C8B-B14F-4D97-AF65-F5344CB8AC3E}">
        <p14:creationId xmlns:p14="http://schemas.microsoft.com/office/powerpoint/2010/main" val="1315385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15B-5AF6-4F74-82C1-BB7DD4DA03A2}"/>
              </a:ext>
            </a:extLst>
          </p:cNvPr>
          <p:cNvSpPr>
            <a:spLocks noGrp="1"/>
          </p:cNvSpPr>
          <p:nvPr>
            <p:ph type="ctrTitle"/>
          </p:nvPr>
        </p:nvSpPr>
        <p:spPr>
          <a:xfrm>
            <a:off x="1958196" y="2636397"/>
            <a:ext cx="8275608" cy="2387159"/>
          </a:xfrm>
        </p:spPr>
        <p:txBody>
          <a:bodyPr>
            <a:noAutofit/>
          </a:bodyPr>
          <a:lstStyle/>
          <a:p>
            <a:pPr>
              <a:lnSpc>
                <a:spcPts val="6500"/>
              </a:lnSpc>
            </a:pPr>
            <a:r>
              <a:rPr lang="en-US" dirty="0"/>
              <a:t>What are some thoughts on how technology relates to Self-Care?</a:t>
            </a:r>
          </a:p>
        </p:txBody>
      </p:sp>
      <p:sp>
        <p:nvSpPr>
          <p:cNvPr id="3" name="Subtitle 2">
            <a:extLst>
              <a:ext uri="{FF2B5EF4-FFF2-40B4-BE49-F238E27FC236}">
                <a16:creationId xmlns:a16="http://schemas.microsoft.com/office/drawing/2014/main" id="{2C941DF5-5ED8-4982-9AA3-0AABC57D49C9}"/>
              </a:ext>
            </a:extLst>
          </p:cNvPr>
          <p:cNvSpPr>
            <a:spLocks noGrp="1"/>
          </p:cNvSpPr>
          <p:nvPr>
            <p:ph type="subTitle" idx="1"/>
          </p:nvPr>
        </p:nvSpPr>
        <p:spPr>
          <a:xfrm>
            <a:off x="2551119" y="1400024"/>
            <a:ext cx="7089762" cy="1655762"/>
          </a:xfrm>
        </p:spPr>
        <p:txBody>
          <a:bodyPr/>
          <a:lstStyle/>
          <a:p>
            <a:pPr>
              <a:lnSpc>
                <a:spcPts val="3600"/>
              </a:lnSpc>
            </a:pPr>
            <a:r>
              <a:rPr lang="en-US" sz="2800" b="0" i="1" dirty="0"/>
              <a:t>Technology has been crucial to business operations during the Pandemic.</a:t>
            </a:r>
          </a:p>
          <a:p>
            <a:endParaRPr lang="en-US" dirty="0"/>
          </a:p>
        </p:txBody>
      </p:sp>
    </p:spTree>
    <p:custDataLst>
      <p:tags r:id="rId1"/>
    </p:custDataLst>
    <p:extLst>
      <p:ext uri="{BB962C8B-B14F-4D97-AF65-F5344CB8AC3E}">
        <p14:creationId xmlns:p14="http://schemas.microsoft.com/office/powerpoint/2010/main" val="3691750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Technology</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513490"/>
            <a:ext cx="10938647" cy="4834757"/>
          </a:xfrm>
        </p:spPr>
        <p:txBody>
          <a:bodyPr>
            <a:noAutofit/>
          </a:bodyPr>
          <a:lstStyle/>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dirty="0"/>
              <a:t>Code section J1a – COMPETENCE. </a:t>
            </a:r>
          </a:p>
          <a:p>
            <a:pPr marL="1042416" lvl="1" indent="-356616">
              <a:lnSpc>
                <a:spcPts val="3200"/>
              </a:lnSpc>
              <a:spcBef>
                <a:spcPts val="1200"/>
              </a:spcBef>
              <a:buClr>
                <a:schemeClr val="accent2">
                  <a:lumMod val="60000"/>
                  <a:lumOff val="40000"/>
                </a:schemeClr>
              </a:buClr>
              <a:buSzPct val="80000"/>
              <a:buFont typeface="Courier New" panose="02070309020205020404" pitchFamily="49" charset="0"/>
              <a:buChar char="o"/>
            </a:pPr>
            <a:r>
              <a:rPr lang="en-US" b="0" dirty="0"/>
              <a:t>When technology is used in the counseling relationship, rehabilitation counselors are held to the same level of expected behavior and competence as defined by the Code regardless of the technology used or its application.</a:t>
            </a:r>
          </a:p>
          <a:p>
            <a:pPr marL="457200" indent="-457200">
              <a:spcBef>
                <a:spcPts val="1200"/>
              </a:spcBef>
              <a:buClr>
                <a:schemeClr val="accent2">
                  <a:lumMod val="60000"/>
                  <a:lumOff val="40000"/>
                </a:schemeClr>
              </a:buClr>
              <a:buFont typeface="Arial" panose="020B0604020202020204" pitchFamily="34" charset="0"/>
              <a:buChar char="•"/>
            </a:pPr>
            <a:r>
              <a:rPr lang="en-US" dirty="0"/>
              <a:t>Important questions include:</a:t>
            </a:r>
          </a:p>
          <a:p>
            <a:pPr marL="1042416" marR="0" lvl="1" indent="-356616" algn="l" defTabSz="914400" rtl="0" eaLnBrk="1" fontAlgn="auto" latinLnBrk="0" hangingPunct="1">
              <a:lnSpc>
                <a:spcPts val="3200"/>
              </a:lnSpc>
              <a:spcBef>
                <a:spcPts val="1200"/>
              </a:spcBef>
              <a:spcAft>
                <a:spcPts val="0"/>
              </a:spcAft>
              <a:buClr>
                <a:srgbClr val="7AC144">
                  <a:lumMod val="60000"/>
                  <a:lumOff val="40000"/>
                </a:srgbClr>
              </a:buClr>
              <a:buSzPct val="80000"/>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What is helpful?</a:t>
            </a:r>
          </a:p>
          <a:p>
            <a:pPr marL="1042416" marR="0" lvl="1" indent="-356616" algn="l" defTabSz="914400" rtl="0" eaLnBrk="1" fontAlgn="auto" latinLnBrk="0" hangingPunct="1">
              <a:lnSpc>
                <a:spcPts val="3200"/>
              </a:lnSpc>
              <a:spcBef>
                <a:spcPts val="1200"/>
              </a:spcBef>
              <a:spcAft>
                <a:spcPts val="0"/>
              </a:spcAft>
              <a:buClr>
                <a:srgbClr val="7AC144">
                  <a:lumMod val="60000"/>
                  <a:lumOff val="40000"/>
                </a:srgbClr>
              </a:buClr>
              <a:buSzPct val="80000"/>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What creates overload?</a:t>
            </a:r>
          </a:p>
          <a:p>
            <a:pPr marL="1042416" marR="0" lvl="1" indent="-356616" algn="l" defTabSz="914400" rtl="0" eaLnBrk="1" fontAlgn="auto" latinLnBrk="0" hangingPunct="1">
              <a:lnSpc>
                <a:spcPts val="3200"/>
              </a:lnSpc>
              <a:spcBef>
                <a:spcPts val="1200"/>
              </a:spcBef>
              <a:spcAft>
                <a:spcPts val="0"/>
              </a:spcAft>
              <a:buClr>
                <a:srgbClr val="7AC144">
                  <a:lumMod val="60000"/>
                  <a:lumOff val="40000"/>
                </a:srgbClr>
              </a:buClr>
              <a:buSzPct val="80000"/>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What is distracting?</a:t>
            </a:r>
          </a:p>
        </p:txBody>
      </p:sp>
    </p:spTree>
    <p:custDataLst>
      <p:tags r:id="rId1"/>
    </p:custDataLst>
    <p:extLst>
      <p:ext uri="{BB962C8B-B14F-4D97-AF65-F5344CB8AC3E}">
        <p14:creationId xmlns:p14="http://schemas.microsoft.com/office/powerpoint/2010/main" val="1583284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Continuum of Technology Users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Do I have to?</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I need the basics.</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How does this work?</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I love this stuff!!!</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Are there ways you can connect people with the various approaches to enhance their self worth and benefit your group?</a:t>
            </a:r>
          </a:p>
        </p:txBody>
      </p:sp>
    </p:spTree>
    <p:custDataLst>
      <p:tags r:id="rId1"/>
    </p:custDataLst>
    <p:extLst>
      <p:ext uri="{BB962C8B-B14F-4D97-AF65-F5344CB8AC3E}">
        <p14:creationId xmlns:p14="http://schemas.microsoft.com/office/powerpoint/2010/main" val="11194554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15B-5AF6-4F74-82C1-BB7DD4DA03A2}"/>
              </a:ext>
            </a:extLst>
          </p:cNvPr>
          <p:cNvSpPr>
            <a:spLocks noGrp="1"/>
          </p:cNvSpPr>
          <p:nvPr>
            <p:ph type="ctrTitle"/>
          </p:nvPr>
        </p:nvSpPr>
        <p:spPr>
          <a:xfrm>
            <a:off x="1809045" y="1910644"/>
            <a:ext cx="8573910" cy="2142067"/>
          </a:xfrm>
        </p:spPr>
        <p:txBody>
          <a:bodyPr>
            <a:noAutofit/>
          </a:bodyPr>
          <a:lstStyle/>
          <a:p>
            <a:pPr>
              <a:lnSpc>
                <a:spcPts val="7200"/>
              </a:lnSpc>
            </a:pPr>
            <a:r>
              <a:rPr lang="en-US" dirty="0"/>
              <a:t>Is zoom fatigue a real thing? Is it just me?</a:t>
            </a:r>
          </a:p>
        </p:txBody>
      </p:sp>
    </p:spTree>
    <p:custDataLst>
      <p:tags r:id="rId1"/>
    </p:custDataLst>
    <p:extLst>
      <p:ext uri="{BB962C8B-B14F-4D97-AF65-F5344CB8AC3E}">
        <p14:creationId xmlns:p14="http://schemas.microsoft.com/office/powerpoint/2010/main" val="1450398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Zoom Fatigue - Introverts </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705253" cy="5687560"/>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The Introvert Sisters Podcast:</a:t>
            </a:r>
            <a:r>
              <a:rPr lang="en-US" b="0" dirty="0"/>
              <a:t>  </a:t>
            </a:r>
            <a:r>
              <a:rPr lang="en-US" b="0" dirty="0">
                <a:hlinkClick r:id="rId4"/>
              </a:rPr>
              <a:t>Zoom Fatigue is Real: Why Introverts Find Video Calls Hard | TIS Ep. 34 </a:t>
            </a:r>
            <a:r>
              <a:rPr lang="en-US" b="0" dirty="0"/>
              <a:t> </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The Why: </a:t>
            </a:r>
            <a:r>
              <a:rPr lang="en-US" b="0" dirty="0"/>
              <a:t>“Zoom fatigue happens in part because it’s a constant reminder of how much the world has changed.”</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The How: </a:t>
            </a:r>
            <a:r>
              <a:rPr lang="en-US" b="0" dirty="0"/>
              <a:t>“You have to make more of an effort to appear friendly and switched on. You have to do so much performing.”</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The What: </a:t>
            </a:r>
            <a:r>
              <a:rPr lang="en-US" b="0" dirty="0"/>
              <a:t>“Take breaks. Set limits. Establish boundaries. It’s about mental health care, and self-care.”</a:t>
            </a:r>
          </a:p>
        </p:txBody>
      </p:sp>
    </p:spTree>
    <p:custDataLst>
      <p:tags r:id="rId1"/>
    </p:custDataLst>
    <p:extLst>
      <p:ext uri="{BB962C8B-B14F-4D97-AF65-F5344CB8AC3E}">
        <p14:creationId xmlns:p14="http://schemas.microsoft.com/office/powerpoint/2010/main" val="1566028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Zoom Fatigue Fixes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705253" cy="5687560"/>
          </a:xfrm>
        </p:spPr>
        <p:txBody>
          <a:bodyPr>
            <a:noAutofit/>
          </a:bodyPr>
          <a:lstStyle/>
          <a:p>
            <a:pPr>
              <a:lnSpc>
                <a:spcPts val="3600"/>
              </a:lnSpc>
              <a:spcBef>
                <a:spcPts val="1200"/>
              </a:spcBef>
              <a:spcAft>
                <a:spcPts val="1200"/>
              </a:spcAft>
              <a:buClr>
                <a:schemeClr val="accent2">
                  <a:lumMod val="60000"/>
                  <a:lumOff val="40000"/>
                </a:schemeClr>
              </a:buClr>
            </a:pPr>
            <a:r>
              <a:rPr lang="en-US" dirty="0"/>
              <a:t>Stanford News </a:t>
            </a:r>
            <a:r>
              <a:rPr lang="en-US" b="0" dirty="0"/>
              <a:t>(resource with associated solutions):</a:t>
            </a:r>
            <a:br>
              <a:rPr lang="en-US" b="0" dirty="0"/>
            </a:br>
            <a:r>
              <a:rPr lang="en-US" b="0" dirty="0">
                <a:hlinkClick r:id="rId4"/>
              </a:rPr>
              <a:t>Stanford researchers identify four causes for ‘Zoom fatigue’ and their simple fixes</a:t>
            </a:r>
            <a:endParaRPr lang="en-US" b="0" dirty="0"/>
          </a:p>
          <a:p>
            <a:pPr marL="514350" indent="-514350">
              <a:lnSpc>
                <a:spcPts val="3600"/>
              </a:lnSpc>
              <a:spcBef>
                <a:spcPts val="1200"/>
              </a:spcBef>
              <a:spcAft>
                <a:spcPts val="1200"/>
              </a:spcAft>
              <a:buClr>
                <a:schemeClr val="accent2"/>
              </a:buClr>
              <a:buFont typeface="+mj-lt"/>
              <a:buAutoNum type="arabicPeriod"/>
            </a:pPr>
            <a:r>
              <a:rPr lang="en-US" b="0" dirty="0"/>
              <a:t>Excessive amounts of close-up eye contact is highly intense.</a:t>
            </a:r>
          </a:p>
          <a:p>
            <a:pPr marL="514350" indent="-514350">
              <a:lnSpc>
                <a:spcPts val="3600"/>
              </a:lnSpc>
              <a:spcBef>
                <a:spcPts val="1200"/>
              </a:spcBef>
              <a:spcAft>
                <a:spcPts val="1200"/>
              </a:spcAft>
              <a:buClr>
                <a:schemeClr val="accent2"/>
              </a:buClr>
              <a:buFont typeface="+mj-lt"/>
              <a:buAutoNum type="arabicPeriod"/>
            </a:pPr>
            <a:r>
              <a:rPr lang="en-US" b="0" dirty="0"/>
              <a:t>Seeing yourself during video chats constantly in real-time is fatiguing.</a:t>
            </a:r>
          </a:p>
          <a:p>
            <a:pPr marL="514350" indent="-514350">
              <a:lnSpc>
                <a:spcPts val="3600"/>
              </a:lnSpc>
              <a:spcBef>
                <a:spcPts val="1200"/>
              </a:spcBef>
              <a:spcAft>
                <a:spcPts val="1200"/>
              </a:spcAft>
              <a:buClr>
                <a:schemeClr val="accent2"/>
              </a:buClr>
              <a:buFont typeface="+mj-lt"/>
              <a:buAutoNum type="arabicPeriod"/>
            </a:pPr>
            <a:r>
              <a:rPr lang="en-US" b="0" dirty="0"/>
              <a:t>Video chats dramatically reduce our usual mobility.</a:t>
            </a:r>
          </a:p>
          <a:p>
            <a:pPr marL="514350" indent="-514350">
              <a:lnSpc>
                <a:spcPts val="3600"/>
              </a:lnSpc>
              <a:spcBef>
                <a:spcPts val="1200"/>
              </a:spcBef>
              <a:spcAft>
                <a:spcPts val="1200"/>
              </a:spcAft>
              <a:buClr>
                <a:schemeClr val="accent2"/>
              </a:buClr>
              <a:buFont typeface="+mj-lt"/>
              <a:buAutoNum type="arabicPeriod"/>
            </a:pPr>
            <a:r>
              <a:rPr lang="en-US" b="0" dirty="0"/>
              <a:t>The cognitive load is much higher in video chats.</a:t>
            </a:r>
          </a:p>
        </p:txBody>
      </p:sp>
    </p:spTree>
    <p:custDataLst>
      <p:tags r:id="rId1"/>
    </p:custDataLst>
    <p:extLst>
      <p:ext uri="{BB962C8B-B14F-4D97-AF65-F5344CB8AC3E}">
        <p14:creationId xmlns:p14="http://schemas.microsoft.com/office/powerpoint/2010/main" val="29649981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Tips to Beat Zoom Fatigue</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1" y="1288973"/>
            <a:ext cx="10106942" cy="5687560"/>
          </a:xfrm>
        </p:spPr>
        <p:txBody>
          <a:bodyPr>
            <a:noAutofit/>
          </a:bodyPr>
          <a:lstStyle/>
          <a:p>
            <a:pPr>
              <a:lnSpc>
                <a:spcPts val="3600"/>
              </a:lnSpc>
              <a:spcBef>
                <a:spcPts val="1200"/>
              </a:spcBef>
              <a:spcAft>
                <a:spcPts val="1200"/>
              </a:spcAft>
              <a:buClr>
                <a:schemeClr val="accent2">
                  <a:lumMod val="60000"/>
                  <a:lumOff val="40000"/>
                </a:schemeClr>
              </a:buClr>
            </a:pPr>
            <a:r>
              <a:rPr lang="en-US" dirty="0"/>
              <a:t>The Best Schools: </a:t>
            </a:r>
            <a:r>
              <a:rPr lang="en-US" b="0" dirty="0">
                <a:hlinkClick r:id="rId4"/>
              </a:rPr>
              <a:t>6 Tips to Beat Zoom Fatigue</a:t>
            </a:r>
            <a:endParaRPr lang="en-US" b="0" dirty="0"/>
          </a:p>
          <a:p>
            <a:pPr marL="1200150" lvl="1" indent="-514350">
              <a:lnSpc>
                <a:spcPts val="3600"/>
              </a:lnSpc>
              <a:spcBef>
                <a:spcPts val="1200"/>
              </a:spcBef>
              <a:spcAft>
                <a:spcPts val="1200"/>
              </a:spcAft>
              <a:buClr>
                <a:schemeClr val="accent2">
                  <a:lumMod val="60000"/>
                  <a:lumOff val="40000"/>
                </a:schemeClr>
              </a:buClr>
              <a:buSzPct val="80000"/>
              <a:buFont typeface="Courier New" panose="02070309020205020404" pitchFamily="49" charset="0"/>
              <a:buChar char="o"/>
            </a:pPr>
            <a:r>
              <a:rPr lang="en-US" b="1" dirty="0"/>
              <a:t>202020 Rule</a:t>
            </a:r>
            <a:r>
              <a:rPr lang="en-US" b="0" dirty="0"/>
              <a:t> - For every 20 minutes you spend looking at a screen, take 20 seconds to look at something 20 feet away.</a:t>
            </a:r>
          </a:p>
        </p:txBody>
      </p:sp>
    </p:spTree>
    <p:custDataLst>
      <p:tags r:id="rId1"/>
    </p:custDataLst>
    <p:extLst>
      <p:ext uri="{BB962C8B-B14F-4D97-AF65-F5344CB8AC3E}">
        <p14:creationId xmlns:p14="http://schemas.microsoft.com/office/powerpoint/2010/main" val="3758440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506692-9B9C-439E-9E85-50B2E5AED251}"/>
              </a:ext>
              <a:ext uri="{C183D7F6-B498-43B3-948B-1728B52AA6E4}">
                <adec:decorative xmlns:adec="http://schemas.microsoft.com/office/drawing/2017/decorative" val="1"/>
              </a:ext>
            </a:extLst>
          </p:cNvPr>
          <p:cNvPicPr>
            <a:picLocks noChangeAspect="1"/>
          </p:cNvPicPr>
          <p:nvPr/>
        </p:nvPicPr>
        <p:blipFill>
          <a:blip r:embed="rId4" cstate="print">
            <a:alphaModFix amt="32000"/>
            <a:extLst>
              <a:ext uri="{28A0092B-C50C-407E-A947-70E740481C1C}">
                <a14:useLocalDpi xmlns:a14="http://schemas.microsoft.com/office/drawing/2010/main" val="0"/>
              </a:ext>
            </a:extLst>
          </a:blip>
          <a:srcRect l="48" r="48"/>
          <a:stretch/>
        </p:blipFill>
        <p:spPr>
          <a:xfrm>
            <a:off x="5450664" y="1425607"/>
            <a:ext cx="5644466" cy="3850586"/>
          </a:xfrm>
          <a:prstGeom prst="rect">
            <a:avLst/>
          </a:prstGeom>
          <a:ln>
            <a:noFill/>
          </a:ln>
          <a:effectLst>
            <a:softEdge rad="317500"/>
          </a:effectLst>
        </p:spPr>
      </p:pic>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Again, Humor Can Be Self-Care</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1" y="1534509"/>
            <a:ext cx="4142126" cy="5442023"/>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The Boston Globe: </a:t>
            </a:r>
            <a:br>
              <a:rPr lang="en-US" dirty="0"/>
            </a:br>
            <a:r>
              <a:rPr lang="en-US" b="0" dirty="0">
                <a:hlinkClick r:id="rId5"/>
              </a:rPr>
              <a:t>The 12 most annoying co-workers you face on Zoom</a:t>
            </a:r>
            <a:endParaRPr lang="en-US" b="0" dirty="0"/>
          </a:p>
          <a:p>
            <a:pPr marL="1200150" lvl="1" indent="-514350">
              <a:lnSpc>
                <a:spcPts val="3600"/>
              </a:lnSpc>
              <a:spcBef>
                <a:spcPts val="1200"/>
              </a:spcBef>
              <a:spcAft>
                <a:spcPts val="1200"/>
              </a:spcAft>
              <a:buClr>
                <a:schemeClr val="accent2">
                  <a:lumMod val="60000"/>
                  <a:lumOff val="40000"/>
                </a:schemeClr>
              </a:buClr>
              <a:buSzPct val="80000"/>
              <a:buFont typeface="Courier New" panose="02070309020205020404" pitchFamily="49" charset="0"/>
              <a:buChar char="o"/>
            </a:pPr>
            <a:r>
              <a:rPr lang="en-US" b="1" dirty="0"/>
              <a:t>Who are the faces in the Zoom neighborhood?</a:t>
            </a:r>
          </a:p>
        </p:txBody>
      </p:sp>
    </p:spTree>
    <p:custDataLst>
      <p:tags r:id="rId1"/>
    </p:custDataLst>
    <p:extLst>
      <p:ext uri="{BB962C8B-B14F-4D97-AF65-F5344CB8AC3E}">
        <p14:creationId xmlns:p14="http://schemas.microsoft.com/office/powerpoint/2010/main" val="70305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Acknowledgement</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513490"/>
            <a:ext cx="10938647" cy="4834757"/>
          </a:xfrm>
        </p:spPr>
        <p:txBody>
          <a:bodyPr>
            <a:noAutofit/>
          </a:bodyPr>
          <a:lstStyle/>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Thanks to </a:t>
            </a:r>
            <a:r>
              <a:rPr lang="en-US" dirty="0">
                <a:solidFill>
                  <a:schemeClr val="tx2"/>
                </a:solidFill>
              </a:rPr>
              <a:t>Nichole Tichy, MA, CRC</a:t>
            </a:r>
            <a:r>
              <a:rPr lang="en-US" b="0" dirty="0"/>
              <a:t> for providing excellent resources to corroborate the topics presented today. </a:t>
            </a:r>
          </a:p>
          <a:p>
            <a:pPr marL="813816" lvl="2" indent="-356616">
              <a:lnSpc>
                <a:spcPts val="2800"/>
              </a:lnSpc>
              <a:spcBef>
                <a:spcPts val="1200"/>
              </a:spcBef>
              <a:buClr>
                <a:schemeClr val="accent2">
                  <a:lumMod val="60000"/>
                  <a:lumOff val="40000"/>
                </a:schemeClr>
              </a:buClr>
              <a:buSzPct val="80000"/>
              <a:buFont typeface="Courier New" panose="02070309020205020404" pitchFamily="49" charset="0"/>
              <a:buChar char="o"/>
            </a:pPr>
            <a:r>
              <a:rPr lang="en-US" sz="2400" b="0" dirty="0"/>
              <a:t>Ph.D. Student</a:t>
            </a:r>
          </a:p>
          <a:p>
            <a:pPr marL="813816" lvl="2" indent="-356616">
              <a:lnSpc>
                <a:spcPts val="2800"/>
              </a:lnSpc>
              <a:spcBef>
                <a:spcPts val="1200"/>
              </a:spcBef>
              <a:buClr>
                <a:schemeClr val="accent2">
                  <a:lumMod val="60000"/>
                  <a:lumOff val="40000"/>
                </a:schemeClr>
              </a:buClr>
              <a:buSzPct val="80000"/>
              <a:buFont typeface="Courier New" panose="02070309020205020404" pitchFamily="49" charset="0"/>
              <a:buChar char="o"/>
            </a:pPr>
            <a:r>
              <a:rPr lang="en-US" sz="2400" b="0" dirty="0"/>
              <a:t>Program Coordinator GWCRCRE</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hlinkClick r:id="rId4"/>
              </a:rPr>
              <a:t>Ethics and Self-Care: Why is professional self-care an ethical practice?</a:t>
            </a:r>
            <a:endParaRPr lang="en-US" b="0" dirty="0"/>
          </a:p>
          <a:p>
            <a:pPr marL="813816" lvl="2" indent="-356616">
              <a:lnSpc>
                <a:spcPts val="2800"/>
              </a:lnSpc>
              <a:spcBef>
                <a:spcPts val="1200"/>
              </a:spcBef>
              <a:buClr>
                <a:schemeClr val="accent2">
                  <a:lumMod val="60000"/>
                  <a:lumOff val="40000"/>
                </a:schemeClr>
              </a:buClr>
              <a:buSzPct val="80000"/>
              <a:buFont typeface="Courier New" panose="02070309020205020404" pitchFamily="49" charset="0"/>
              <a:buChar char="o"/>
            </a:pPr>
            <a:r>
              <a:rPr lang="en-US" sz="2400" dirty="0"/>
              <a:t>More of a peer review approach in 2020</a:t>
            </a:r>
          </a:p>
          <a:p>
            <a:pPr marL="813816" lvl="2" indent="-356616">
              <a:lnSpc>
                <a:spcPts val="2800"/>
              </a:lnSpc>
              <a:spcBef>
                <a:spcPts val="1200"/>
              </a:spcBef>
              <a:buClr>
                <a:schemeClr val="accent2">
                  <a:lumMod val="60000"/>
                  <a:lumOff val="40000"/>
                </a:schemeClr>
              </a:buClr>
              <a:buSzPct val="80000"/>
              <a:buFont typeface="Courier New" panose="02070309020205020404" pitchFamily="49" charset="0"/>
              <a:buChar char="o"/>
            </a:pPr>
            <a:r>
              <a:rPr lang="en-US" sz="2400" b="0" dirty="0"/>
              <a:t>Our approach today is supported by pop culture/electronic materials</a:t>
            </a:r>
            <a:endParaRPr lang="en-US" b="0" dirty="0"/>
          </a:p>
        </p:txBody>
      </p:sp>
    </p:spTree>
    <p:custDataLst>
      <p:tags r:id="rId1"/>
    </p:custDataLst>
    <p:extLst>
      <p:ext uri="{BB962C8B-B14F-4D97-AF65-F5344CB8AC3E}">
        <p14:creationId xmlns:p14="http://schemas.microsoft.com/office/powerpoint/2010/main" val="8635167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What is the best platform/approach?</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Let’s not forget about good practices of meeting management.</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What is the need this meeting is supposed to address?</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Are there other ways to engage colleagues instead of a meeting?</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Can you have roles for each meeting participant?  If not, do they need to be at the meeting?</a:t>
            </a:r>
          </a:p>
        </p:txBody>
      </p:sp>
    </p:spTree>
    <p:custDataLst>
      <p:tags r:id="rId1"/>
    </p:custDataLst>
    <p:extLst>
      <p:ext uri="{BB962C8B-B14F-4D97-AF65-F5344CB8AC3E}">
        <p14:creationId xmlns:p14="http://schemas.microsoft.com/office/powerpoint/2010/main" val="2017572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More on Meetings…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Do you have an agenda?  Is the agenda the same every time, because if that’s the case, you don’t have an agenda.</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Minutes – These can help avoid having the same meeting each time.</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How will you engage meeting attendees?</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Are smaller subcommittees in breakout rooms going to generate more interaction?</a:t>
            </a:r>
          </a:p>
        </p:txBody>
      </p:sp>
    </p:spTree>
    <p:custDataLst>
      <p:tags r:id="rId1"/>
    </p:custDataLst>
    <p:extLst>
      <p:ext uri="{BB962C8B-B14F-4D97-AF65-F5344CB8AC3E}">
        <p14:creationId xmlns:p14="http://schemas.microsoft.com/office/powerpoint/2010/main" val="19502042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What rules have you set for yourself?</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Do you text those you manage/supervise?</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Do you have ‘work hours’ in mind and do you hold yourself accountable for those hours?</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Do you have ‘no email/text’ blocks of time when you do not check either?</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What is your message, how can you deliver in a manner that is clear and professional, and how can you deliver it with positivity?</a:t>
            </a:r>
          </a:p>
        </p:txBody>
      </p:sp>
    </p:spTree>
    <p:custDataLst>
      <p:tags r:id="rId1"/>
    </p:custDataLst>
    <p:extLst>
      <p:ext uri="{BB962C8B-B14F-4D97-AF65-F5344CB8AC3E}">
        <p14:creationId xmlns:p14="http://schemas.microsoft.com/office/powerpoint/2010/main" val="3714690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About that chat function in your meeting…</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513490"/>
            <a:ext cx="10400453" cy="4834757"/>
          </a:xfrm>
        </p:spPr>
        <p:txBody>
          <a:bodyPr>
            <a:noAutofit/>
          </a:bodyPr>
          <a:lstStyle/>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dirty="0"/>
              <a:t>D.5. Responsibility to the public and other professionals </a:t>
            </a:r>
          </a:p>
          <a:p>
            <a:pPr marL="1042416" lvl="1" indent="-356616">
              <a:lnSpc>
                <a:spcPts val="3600"/>
              </a:lnSpc>
              <a:spcBef>
                <a:spcPts val="1200"/>
              </a:spcBef>
              <a:buClr>
                <a:schemeClr val="accent2">
                  <a:lumMod val="60000"/>
                  <a:lumOff val="40000"/>
                </a:schemeClr>
              </a:buClr>
              <a:buSzPct val="80000"/>
              <a:buFont typeface="Courier New" panose="02070309020205020404" pitchFamily="49" charset="0"/>
              <a:buChar char="o"/>
            </a:pPr>
            <a:r>
              <a:rPr lang="en-US" b="1" dirty="0"/>
              <a:t>h. Disparaging remarks. </a:t>
            </a:r>
            <a:r>
              <a:rPr lang="en-US" b="0" dirty="0"/>
              <a:t>Rehabilitation counselors do not disparage individuals or groups of individuals.</a:t>
            </a:r>
          </a:p>
          <a:p>
            <a:pPr marL="457200" indent="-457200">
              <a:lnSpc>
                <a:spcPts val="3600"/>
              </a:lnSpc>
              <a:spcBef>
                <a:spcPts val="1200"/>
              </a:spcBef>
              <a:buClr>
                <a:schemeClr val="accent2">
                  <a:lumMod val="60000"/>
                  <a:lumOff val="40000"/>
                </a:schemeClr>
              </a:buClr>
              <a:buFont typeface="Arial" panose="020B0604020202020204" pitchFamily="34" charset="0"/>
              <a:buChar char="•"/>
            </a:pPr>
            <a:r>
              <a:rPr lang="en-US" b="0" dirty="0"/>
              <a:t>It’s easy to send to all as opposed to privately message to Rob.</a:t>
            </a:r>
          </a:p>
          <a:p>
            <a:pPr marL="457200" indent="-457200">
              <a:lnSpc>
                <a:spcPts val="3600"/>
              </a:lnSpc>
              <a:spcBef>
                <a:spcPts val="1200"/>
              </a:spcBef>
              <a:buClr>
                <a:schemeClr val="accent2">
                  <a:lumMod val="60000"/>
                  <a:lumOff val="40000"/>
                </a:schemeClr>
              </a:buClr>
              <a:buFont typeface="Arial" panose="020B0604020202020204" pitchFamily="34" charset="0"/>
              <a:buChar char="•"/>
            </a:pPr>
            <a:r>
              <a:rPr lang="en-US" b="0" dirty="0"/>
              <a:t>Maybe keep a scratch pad and paper and write down what you’d like to say without sending it?</a:t>
            </a:r>
          </a:p>
          <a:p>
            <a:pPr marL="457200" indent="-457200">
              <a:lnSpc>
                <a:spcPts val="3600"/>
              </a:lnSpc>
              <a:spcBef>
                <a:spcPts val="1200"/>
              </a:spcBef>
              <a:buClr>
                <a:schemeClr val="accent2">
                  <a:lumMod val="60000"/>
                  <a:lumOff val="40000"/>
                </a:schemeClr>
              </a:buClr>
              <a:buFont typeface="Arial" panose="020B0604020202020204" pitchFamily="34" charset="0"/>
              <a:buChar char="•"/>
            </a:pPr>
            <a:r>
              <a:rPr lang="en-US" b="0" dirty="0"/>
              <a:t>Consider share screen and implications of text notifications while you are speaking.</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460624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Bluetooth and Alexa</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Consider disabling when in meetings and when counseling clients.</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Alexa can easily be triggered.</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Bluetooth… starting car may connect driver with your counseling session.</a:t>
            </a:r>
          </a:p>
        </p:txBody>
      </p:sp>
    </p:spTree>
    <p:custDataLst>
      <p:tags r:id="rId1"/>
    </p:custDataLst>
    <p:extLst>
      <p:ext uri="{BB962C8B-B14F-4D97-AF65-F5344CB8AC3E}">
        <p14:creationId xmlns:p14="http://schemas.microsoft.com/office/powerpoint/2010/main" val="16642686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15B-5AF6-4F74-82C1-BB7DD4DA03A2}"/>
              </a:ext>
            </a:extLst>
          </p:cNvPr>
          <p:cNvSpPr>
            <a:spLocks noGrp="1"/>
          </p:cNvSpPr>
          <p:nvPr>
            <p:ph type="ctrTitle"/>
          </p:nvPr>
        </p:nvSpPr>
        <p:spPr>
          <a:xfrm>
            <a:off x="1809045" y="2068689"/>
            <a:ext cx="8573910" cy="2720622"/>
          </a:xfrm>
        </p:spPr>
        <p:txBody>
          <a:bodyPr>
            <a:noAutofit/>
          </a:bodyPr>
          <a:lstStyle/>
          <a:p>
            <a:pPr>
              <a:lnSpc>
                <a:spcPts val="7200"/>
              </a:lnSpc>
            </a:pPr>
            <a:r>
              <a:rPr lang="en-US" dirty="0"/>
              <a:t>What information is out there speaking to work/life balance current day?</a:t>
            </a:r>
          </a:p>
        </p:txBody>
      </p:sp>
    </p:spTree>
    <p:custDataLst>
      <p:tags r:id="rId1"/>
    </p:custDataLst>
    <p:extLst>
      <p:ext uri="{BB962C8B-B14F-4D97-AF65-F5344CB8AC3E}">
        <p14:creationId xmlns:p14="http://schemas.microsoft.com/office/powerpoint/2010/main" val="4164495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Pew Research</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705253" cy="5315550"/>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Pew Research Center:</a:t>
            </a:r>
            <a:r>
              <a:rPr lang="en-US" b="0" dirty="0"/>
              <a:t>  </a:t>
            </a:r>
            <a:r>
              <a:rPr lang="en-US" b="0" dirty="0">
                <a:hlinkClick r:id="rId4"/>
              </a:rPr>
              <a:t>How the Coronavirus Outbreak Has – and Hasn’t – Changed the Way Americans Work</a:t>
            </a:r>
            <a:endParaRPr lang="en-US" b="0" dirty="0"/>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Multiple messages – </a:t>
            </a:r>
          </a:p>
          <a:p>
            <a:pPr marL="1042416" lvl="1" indent="-356616">
              <a:lnSpc>
                <a:spcPts val="2600"/>
              </a:lnSpc>
              <a:spcBef>
                <a:spcPts val="1200"/>
              </a:spcBef>
              <a:buClr>
                <a:schemeClr val="accent2">
                  <a:lumMod val="60000"/>
                  <a:lumOff val="40000"/>
                </a:schemeClr>
              </a:buClr>
              <a:buSzPct val="80000"/>
              <a:buFont typeface="Courier New" panose="02070309020205020404" pitchFamily="49" charset="0"/>
              <a:buChar char="o"/>
            </a:pPr>
            <a:r>
              <a:rPr lang="en-US" sz="2000" b="1" dirty="0"/>
              <a:t>Socio-economic disparities</a:t>
            </a:r>
            <a:r>
              <a:rPr lang="en-US" sz="2000" b="0" dirty="0"/>
              <a:t> and how individuals with disabilities and low-income workers are less likely to have opportunities for telework. </a:t>
            </a:r>
          </a:p>
          <a:p>
            <a:pPr marL="1042416" lvl="1" indent="-356616">
              <a:lnSpc>
                <a:spcPts val="2600"/>
              </a:lnSpc>
              <a:spcBef>
                <a:spcPts val="1200"/>
              </a:spcBef>
              <a:buClr>
                <a:schemeClr val="accent2">
                  <a:lumMod val="60000"/>
                  <a:lumOff val="40000"/>
                </a:schemeClr>
              </a:buClr>
              <a:buSzPct val="80000"/>
              <a:buFont typeface="Courier New" panose="02070309020205020404" pitchFamily="49" charset="0"/>
              <a:buChar char="o"/>
            </a:pPr>
            <a:r>
              <a:rPr lang="en-US" sz="2000" b="0" dirty="0"/>
              <a:t>A large number of individuals reporting a </a:t>
            </a:r>
            <a:r>
              <a:rPr lang="en-US" sz="2000" b="1" dirty="0"/>
              <a:t>strong desire to remain engaged in a teleworking </a:t>
            </a:r>
            <a:r>
              <a:rPr lang="en-US" sz="2000" b="0" dirty="0"/>
              <a:t>environment post-pandemic at least in some capacity. </a:t>
            </a:r>
          </a:p>
          <a:p>
            <a:pPr marL="1042416" lvl="1" indent="-356616">
              <a:lnSpc>
                <a:spcPts val="2600"/>
              </a:lnSpc>
              <a:spcBef>
                <a:spcPts val="1200"/>
              </a:spcBef>
              <a:buClr>
                <a:schemeClr val="accent2">
                  <a:lumMod val="60000"/>
                  <a:lumOff val="40000"/>
                </a:schemeClr>
              </a:buClr>
              <a:buSzPct val="80000"/>
              <a:buFont typeface="Courier New" panose="02070309020205020404" pitchFamily="49" charset="0"/>
              <a:buChar char="o"/>
            </a:pPr>
            <a:r>
              <a:rPr lang="en-US" sz="2000" b="0" dirty="0"/>
              <a:t>New teleworkers are feeling a </a:t>
            </a:r>
            <a:r>
              <a:rPr lang="en-US" sz="2000" b="1" dirty="0"/>
              <a:t>sense of accomplishment in terms of work-life balance </a:t>
            </a:r>
            <a:r>
              <a:rPr lang="en-US" sz="2000" b="0" dirty="0"/>
              <a:t>and increased productivity</a:t>
            </a:r>
          </a:p>
          <a:p>
            <a:pPr marL="1042416" lvl="1" indent="-356616">
              <a:lnSpc>
                <a:spcPts val="2600"/>
              </a:lnSpc>
              <a:spcBef>
                <a:spcPts val="1200"/>
              </a:spcBef>
              <a:buClr>
                <a:schemeClr val="accent2">
                  <a:lumMod val="60000"/>
                  <a:lumOff val="40000"/>
                </a:schemeClr>
              </a:buClr>
              <a:buSzPct val="80000"/>
              <a:buFont typeface="Courier New" panose="02070309020205020404" pitchFamily="49" charset="0"/>
              <a:buChar char="o"/>
            </a:pPr>
            <a:r>
              <a:rPr lang="en-US" sz="2000" b="0" dirty="0"/>
              <a:t>But they are experiencing a </a:t>
            </a:r>
            <a:r>
              <a:rPr lang="en-US" sz="2000" b="1" dirty="0"/>
              <a:t>disconnect between co-workers </a:t>
            </a:r>
            <a:r>
              <a:rPr lang="en-US" sz="2000" b="0" dirty="0"/>
              <a:t>and missing that inter-office social activity. </a:t>
            </a:r>
          </a:p>
        </p:txBody>
      </p:sp>
    </p:spTree>
    <p:custDataLst>
      <p:tags r:id="rId1"/>
    </p:custDataLst>
    <p:extLst>
      <p:ext uri="{BB962C8B-B14F-4D97-AF65-F5344CB8AC3E}">
        <p14:creationId xmlns:p14="http://schemas.microsoft.com/office/powerpoint/2010/main" val="23411533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12 Steps to Work Life Balance</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705253" cy="5315550"/>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Industry Week:</a:t>
            </a:r>
            <a:r>
              <a:rPr lang="en-US" b="0" dirty="0"/>
              <a:t>  </a:t>
            </a:r>
            <a:r>
              <a:rPr lang="en-US" b="0" dirty="0">
                <a:hlinkClick r:id="rId4"/>
              </a:rPr>
              <a:t>12 Key Strategies to Achieving a Work-Life Balance</a:t>
            </a:r>
            <a:endParaRPr lang="en-US" b="0" dirty="0"/>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dirty="0"/>
              <a:t>12</a:t>
            </a:r>
            <a:r>
              <a:rPr lang="en-US" b="0" dirty="0"/>
              <a:t> – Know when to ask for help.</a:t>
            </a:r>
          </a:p>
          <a:p>
            <a:pPr marL="1042416" lvl="1" indent="-356616">
              <a:lnSpc>
                <a:spcPts val="3600"/>
              </a:lnSpc>
              <a:spcBef>
                <a:spcPts val="1200"/>
              </a:spcBef>
              <a:buClr>
                <a:schemeClr val="accent2">
                  <a:lumMod val="60000"/>
                  <a:lumOff val="40000"/>
                </a:schemeClr>
              </a:buClr>
              <a:buSzPct val="80000"/>
              <a:buFont typeface="Courier New" panose="02070309020205020404" pitchFamily="49" charset="0"/>
              <a:buChar char="o"/>
            </a:pPr>
            <a:r>
              <a:rPr lang="en-US" dirty="0"/>
              <a:t>Very self-care related!</a:t>
            </a:r>
          </a:p>
        </p:txBody>
      </p:sp>
    </p:spTree>
    <p:custDataLst>
      <p:tags r:id="rId1"/>
    </p:custDataLst>
    <p:extLst>
      <p:ext uri="{BB962C8B-B14F-4D97-AF65-F5344CB8AC3E}">
        <p14:creationId xmlns:p14="http://schemas.microsoft.com/office/powerpoint/2010/main" val="19232104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The Slate</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1" y="1288973"/>
            <a:ext cx="10106942" cy="5687560"/>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SLATE: </a:t>
            </a:r>
            <a:r>
              <a:rPr lang="en-US" b="0" dirty="0">
                <a:hlinkClick r:id="rId4"/>
              </a:rPr>
              <a:t>COVID Killed Work-Life Balance</a:t>
            </a:r>
            <a:endParaRPr lang="en-US" b="0" dirty="0"/>
          </a:p>
          <a:p>
            <a:pPr marL="1200150" lvl="1" indent="-514350">
              <a:lnSpc>
                <a:spcPts val="3600"/>
              </a:lnSpc>
              <a:spcBef>
                <a:spcPts val="1200"/>
              </a:spcBef>
              <a:spcAft>
                <a:spcPts val="1200"/>
              </a:spcAft>
              <a:buClr>
                <a:schemeClr val="accent2">
                  <a:lumMod val="60000"/>
                  <a:lumOff val="40000"/>
                </a:schemeClr>
              </a:buClr>
              <a:buSzPct val="80000"/>
              <a:buFont typeface="Courier New" panose="02070309020205020404" pitchFamily="49" charset="0"/>
              <a:buChar char="o"/>
            </a:pPr>
            <a:r>
              <a:rPr lang="en-US" dirty="0"/>
              <a:t>Several practical tips, but potentially a good read just to know it’s not you… other people have experienced challenges (and successes) when transitioning to work at home.</a:t>
            </a:r>
          </a:p>
        </p:txBody>
      </p:sp>
    </p:spTree>
    <p:custDataLst>
      <p:tags r:id="rId1"/>
    </p:custDataLst>
    <p:extLst>
      <p:ext uri="{BB962C8B-B14F-4D97-AF65-F5344CB8AC3E}">
        <p14:creationId xmlns:p14="http://schemas.microsoft.com/office/powerpoint/2010/main" val="26310865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7 Tips on Pandemic Redefinition of WLB</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1" y="1288973"/>
            <a:ext cx="10106942" cy="5687560"/>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The Enterprisers Project: </a:t>
            </a:r>
            <a:br>
              <a:rPr lang="en-US" dirty="0"/>
            </a:br>
            <a:r>
              <a:rPr lang="en-US" b="0" dirty="0">
                <a:hlinkClick r:id="rId4"/>
              </a:rPr>
              <a:t>7 ways to redefine work-life balance during the pandemic</a:t>
            </a:r>
            <a:endParaRPr lang="en-US" b="0" dirty="0"/>
          </a:p>
          <a:p>
            <a:pPr marL="1200150" lvl="1" indent="-514350">
              <a:lnSpc>
                <a:spcPts val="3600"/>
              </a:lnSpc>
              <a:spcBef>
                <a:spcPts val="1200"/>
              </a:spcBef>
              <a:spcAft>
                <a:spcPts val="1200"/>
              </a:spcAft>
              <a:buClr>
                <a:schemeClr val="accent2">
                  <a:lumMod val="60000"/>
                  <a:lumOff val="40000"/>
                </a:schemeClr>
              </a:buClr>
              <a:buSzPct val="80000"/>
              <a:buFont typeface="Courier New" panose="02070309020205020404" pitchFamily="49" charset="0"/>
              <a:buChar char="o"/>
            </a:pPr>
            <a:r>
              <a:rPr lang="en-US" b="1" dirty="0"/>
              <a:t>7</a:t>
            </a:r>
            <a:r>
              <a:rPr lang="en-US" dirty="0"/>
              <a:t> – Remember, the pandemic will not last forever!</a:t>
            </a:r>
          </a:p>
        </p:txBody>
      </p:sp>
    </p:spTree>
    <p:custDataLst>
      <p:tags r:id="rId1"/>
    </p:custDataLst>
    <p:extLst>
      <p:ext uri="{BB962C8B-B14F-4D97-AF65-F5344CB8AC3E}">
        <p14:creationId xmlns:p14="http://schemas.microsoft.com/office/powerpoint/2010/main" val="2208680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096C5-35E3-4C7C-B438-458E8772C3C8}"/>
              </a:ext>
            </a:extLst>
          </p:cNvPr>
          <p:cNvSpPr>
            <a:spLocks noGrp="1"/>
          </p:cNvSpPr>
          <p:nvPr>
            <p:ph type="title"/>
          </p:nvPr>
        </p:nvSpPr>
        <p:spPr/>
        <p:txBody>
          <a:bodyPr/>
          <a:lstStyle/>
          <a:p>
            <a:r>
              <a:rPr lang="en-US" dirty="0"/>
              <a:t>Unprecedented</a:t>
            </a:r>
          </a:p>
        </p:txBody>
      </p:sp>
      <p:sp>
        <p:nvSpPr>
          <p:cNvPr id="3" name="Content Placeholder 2">
            <a:extLst>
              <a:ext uri="{FF2B5EF4-FFF2-40B4-BE49-F238E27FC236}">
                <a16:creationId xmlns:a16="http://schemas.microsoft.com/office/drawing/2014/main" id="{EB5BF665-6019-49CD-BEAE-FE69134F35A9}"/>
              </a:ext>
            </a:extLst>
          </p:cNvPr>
          <p:cNvSpPr>
            <a:spLocks noGrp="1"/>
          </p:cNvSpPr>
          <p:nvPr>
            <p:ph sz="half" idx="1"/>
          </p:nvPr>
        </p:nvSpPr>
        <p:spPr/>
        <p:txBody>
          <a:bodyPr>
            <a:noAutofit/>
          </a:bodyPr>
          <a:lstStyle/>
          <a:p>
            <a:r>
              <a:rPr lang="en-US" sz="3200" dirty="0">
                <a:solidFill>
                  <a:schemeClr val="accent2">
                    <a:lumMod val="50000"/>
                  </a:schemeClr>
                </a:solidFill>
              </a:rPr>
              <a:t>Unprecedented Times</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There is a reason why more than 1000 people registered for this webinar on Self-Care</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dirty="0"/>
              <a:t>Definition</a:t>
            </a:r>
            <a:r>
              <a:rPr lang="en-US" b="0" dirty="0"/>
              <a:t> – adjective – never done or known before – </a:t>
            </a:r>
            <a:r>
              <a:rPr lang="en-US" b="0" i="1" dirty="0"/>
              <a:t>Oxford Languages</a:t>
            </a:r>
            <a:endParaRPr lang="en-US" i="1" dirty="0"/>
          </a:p>
        </p:txBody>
      </p:sp>
      <p:sp>
        <p:nvSpPr>
          <p:cNvPr id="4" name="Content Placeholder 3">
            <a:extLst>
              <a:ext uri="{FF2B5EF4-FFF2-40B4-BE49-F238E27FC236}">
                <a16:creationId xmlns:a16="http://schemas.microsoft.com/office/drawing/2014/main" id="{5126101E-4390-46C7-AA18-AE6CD84261A1}"/>
              </a:ext>
            </a:extLst>
          </p:cNvPr>
          <p:cNvSpPr>
            <a:spLocks noGrp="1"/>
          </p:cNvSpPr>
          <p:nvPr>
            <p:ph sz="half" idx="2"/>
          </p:nvPr>
        </p:nvSpPr>
        <p:spPr>
          <a:xfrm>
            <a:off x="6324783" y="1398172"/>
            <a:ext cx="5253943" cy="5206351"/>
          </a:xfrm>
        </p:spPr>
        <p:txBody>
          <a:bodyPr>
            <a:noAutofit/>
          </a:bodyPr>
          <a:lstStyle/>
          <a:p>
            <a:r>
              <a:rPr lang="en-US" sz="3200" dirty="0">
                <a:solidFill>
                  <a:schemeClr val="accent2">
                    <a:lumMod val="50000"/>
                  </a:schemeClr>
                </a:solidFill>
              </a:rPr>
              <a:t>30 Alternatives to Unprecedented</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hlinkClick r:id="rId3"/>
              </a:rPr>
              <a:t>30 Creative Alternatives to 'Unprecedented' in These Unprecedented Times [Infographic]</a:t>
            </a:r>
            <a:endParaRPr lang="en-US" b="0" dirty="0"/>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Uncommon, turbulent, stressful</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Strange, weird, whack</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Bananas, hot mess, cray</a:t>
            </a:r>
          </a:p>
          <a:p>
            <a:endParaRPr lang="en-US" dirty="0"/>
          </a:p>
        </p:txBody>
      </p:sp>
    </p:spTree>
    <p:custDataLst>
      <p:tags r:id="rId1"/>
    </p:custDataLst>
    <p:extLst>
      <p:ext uri="{BB962C8B-B14F-4D97-AF65-F5344CB8AC3E}">
        <p14:creationId xmlns:p14="http://schemas.microsoft.com/office/powerpoint/2010/main" val="932283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15B-5AF6-4F74-82C1-BB7DD4DA03A2}"/>
              </a:ext>
            </a:extLst>
          </p:cNvPr>
          <p:cNvSpPr>
            <a:spLocks noGrp="1"/>
          </p:cNvSpPr>
          <p:nvPr>
            <p:ph type="ctrTitle"/>
          </p:nvPr>
        </p:nvSpPr>
        <p:spPr>
          <a:xfrm>
            <a:off x="2168878" y="2068689"/>
            <a:ext cx="7854244" cy="2311400"/>
          </a:xfrm>
        </p:spPr>
        <p:txBody>
          <a:bodyPr>
            <a:noAutofit/>
          </a:bodyPr>
          <a:lstStyle/>
          <a:p>
            <a:pPr>
              <a:lnSpc>
                <a:spcPts val="7200"/>
              </a:lnSpc>
            </a:pPr>
            <a:r>
              <a:rPr lang="en-US" dirty="0"/>
              <a:t>I feel ‘blah’ all the time.  Is it just me?</a:t>
            </a:r>
          </a:p>
        </p:txBody>
      </p:sp>
    </p:spTree>
    <p:custDataLst>
      <p:tags r:id="rId1"/>
    </p:custDataLst>
    <p:extLst>
      <p:ext uri="{BB962C8B-B14F-4D97-AF65-F5344CB8AC3E}">
        <p14:creationId xmlns:p14="http://schemas.microsoft.com/office/powerpoint/2010/main" val="35059792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a:xfrm>
            <a:off x="640081" y="253477"/>
            <a:ext cx="10938646" cy="1035496"/>
          </a:xfrm>
        </p:spPr>
        <p:txBody>
          <a:bodyPr/>
          <a:lstStyle/>
          <a:p>
            <a:r>
              <a:rPr lang="en-US" sz="4000" dirty="0">
                <a:latin typeface="+mj-lt"/>
              </a:rPr>
              <a:t>How do I stay alert and motivated when I feel sluggish and dull?</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670755"/>
            <a:ext cx="10705253" cy="4933767"/>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The New York Times:</a:t>
            </a:r>
            <a:r>
              <a:rPr lang="en-US" b="0" dirty="0"/>
              <a:t>  </a:t>
            </a:r>
            <a:r>
              <a:rPr lang="en-US" b="0" dirty="0">
                <a:hlinkClick r:id="rId4"/>
              </a:rPr>
              <a:t>There’s a Name for the Blah You’re Feeling: It’s Called Languishing</a:t>
            </a:r>
            <a:endParaRPr lang="en-US" b="0" dirty="0"/>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“Languishing is a sense of stagnation and emptiness. It feels as if you’re muddling through your days, looking at your life through a foggy windshield. And it might be the dominant emotion of 2021.”</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Between depression and flourishing.</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dirty="0"/>
              <a:t>Flow is the “antidote”</a:t>
            </a:r>
            <a:endParaRPr lang="en-US" sz="2000" b="0" dirty="0"/>
          </a:p>
        </p:txBody>
      </p:sp>
    </p:spTree>
    <p:custDataLst>
      <p:tags r:id="rId1"/>
    </p:custDataLst>
    <p:extLst>
      <p:ext uri="{BB962C8B-B14F-4D97-AF65-F5344CB8AC3E}">
        <p14:creationId xmlns:p14="http://schemas.microsoft.com/office/powerpoint/2010/main" val="1829844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4351-0FEE-4B3F-AF1B-E62E7B4D5452}"/>
              </a:ext>
            </a:extLst>
          </p:cNvPr>
          <p:cNvSpPr>
            <a:spLocks noGrp="1"/>
          </p:cNvSpPr>
          <p:nvPr>
            <p:ph type="title"/>
          </p:nvPr>
        </p:nvSpPr>
        <p:spPr/>
        <p:txBody>
          <a:bodyPr>
            <a:normAutofit/>
          </a:bodyPr>
          <a:lstStyle/>
          <a:p>
            <a:r>
              <a:rPr lang="en-US" dirty="0"/>
              <a:t>Bradley, Whisenhunt, Adamson, &amp; Kress (2013)</a:t>
            </a:r>
          </a:p>
        </p:txBody>
      </p:sp>
      <p:sp>
        <p:nvSpPr>
          <p:cNvPr id="3" name="Content Placeholder 2"/>
          <p:cNvSpPr>
            <a:spLocks noGrp="1"/>
          </p:cNvSpPr>
          <p:nvPr>
            <p:ph idx="1"/>
          </p:nvPr>
        </p:nvSpPr>
        <p:spPr/>
        <p:txBody>
          <a:bodyPr>
            <a:normAutofit/>
          </a:bodyPr>
          <a:lstStyle/>
          <a:p>
            <a:pPr>
              <a:lnSpc>
                <a:spcPts val="3600"/>
              </a:lnSpc>
              <a:spcBef>
                <a:spcPts val="1200"/>
              </a:spcBef>
            </a:pPr>
            <a:r>
              <a:rPr lang="en-US" dirty="0"/>
              <a:t>Csikszentmihalyi (1996) used the term </a:t>
            </a:r>
            <a:r>
              <a:rPr lang="en-US" dirty="0">
                <a:solidFill>
                  <a:schemeClr val="accent2">
                    <a:lumMod val="75000"/>
                  </a:schemeClr>
                </a:solidFill>
              </a:rPr>
              <a:t>“flow” </a:t>
            </a:r>
            <a:r>
              <a:rPr lang="en-US" dirty="0"/>
              <a:t>to describe the experience of being </a:t>
            </a:r>
            <a:r>
              <a:rPr lang="en-US" dirty="0">
                <a:solidFill>
                  <a:schemeClr val="accent2">
                    <a:lumMod val="75000"/>
                  </a:schemeClr>
                </a:solidFill>
              </a:rPr>
              <a:t>fully engaged in the creative moment </a:t>
            </a:r>
            <a:r>
              <a:rPr lang="en-US" dirty="0"/>
              <a:t>(p. 110). </a:t>
            </a:r>
          </a:p>
          <a:p>
            <a:pPr marL="356616" lvl="1" indent="-356616">
              <a:lnSpc>
                <a:spcPts val="3600"/>
              </a:lnSpc>
              <a:spcBef>
                <a:spcPts val="1200"/>
              </a:spcBef>
              <a:buClr>
                <a:schemeClr val="accent2">
                  <a:lumMod val="60000"/>
                  <a:lumOff val="40000"/>
                </a:schemeClr>
              </a:buClr>
            </a:pPr>
            <a:r>
              <a:rPr lang="en-US" dirty="0"/>
              <a:t>During flow, the creator is so completely involved in the creative process that concerns and fears fade from direct awareness.</a:t>
            </a:r>
          </a:p>
          <a:p>
            <a:pPr>
              <a:lnSpc>
                <a:spcPts val="3600"/>
              </a:lnSpc>
              <a:spcBef>
                <a:spcPts val="1800"/>
              </a:spcBef>
            </a:pPr>
            <a:r>
              <a:rPr lang="en-US" dirty="0"/>
              <a:t>This function of the creative experience may be helpful for professional counselors who find themselves taking ownership of their clients’ issues. </a:t>
            </a:r>
          </a:p>
          <a:p>
            <a:pPr marL="356616" lvl="1" indent="-356616">
              <a:lnSpc>
                <a:spcPts val="3600"/>
              </a:lnSpc>
              <a:spcBef>
                <a:spcPts val="1200"/>
              </a:spcBef>
              <a:buClr>
                <a:schemeClr val="accent2">
                  <a:lumMod val="60000"/>
                  <a:lumOff val="40000"/>
                </a:schemeClr>
              </a:buClr>
            </a:pPr>
            <a:r>
              <a:rPr lang="en-US" dirty="0"/>
              <a:t>Externalization can also take the form of containment or compartmentalization.</a:t>
            </a:r>
          </a:p>
        </p:txBody>
      </p:sp>
    </p:spTree>
    <p:custDataLst>
      <p:tags r:id="rId1"/>
    </p:custDataLst>
    <p:extLst>
      <p:ext uri="{BB962C8B-B14F-4D97-AF65-F5344CB8AC3E}">
        <p14:creationId xmlns:p14="http://schemas.microsoft.com/office/powerpoint/2010/main" val="30368244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The Atlantic – Late Stage Pandemic and the Brain</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938646" cy="5059275"/>
          </a:xfrm>
        </p:spPr>
        <p:txBody>
          <a:bodyPr>
            <a:noAutofit/>
          </a:bodyPr>
          <a:lstStyle/>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dirty="0"/>
              <a:t>The Atlantic:</a:t>
            </a:r>
            <a:r>
              <a:rPr lang="en-US" b="0" dirty="0"/>
              <a:t> </a:t>
            </a:r>
            <a:r>
              <a:rPr lang="en-US" b="0" dirty="0">
                <a:hlinkClick r:id="rId4"/>
              </a:rPr>
              <a:t>Late-Stage Pandemic Is Messing With Your Brain</a:t>
            </a:r>
            <a:endParaRPr lang="en-US" b="0" dirty="0"/>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Brain fog, forgetfulness, word finding challenges…</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Mike Yassa, a neuroscientist at UC Irvine. “Based on everything we know about the brain, two of the things that are really good for it are physical activity and novelty. A thing that’s very bad for it is chronic and perpetual stress.” </a:t>
            </a:r>
          </a:p>
          <a:p>
            <a:pPr marL="356616" indent="-356616">
              <a:lnSpc>
                <a:spcPts val="3600"/>
              </a:lnSpc>
              <a:spcBef>
                <a:spcPts val="1200"/>
              </a:spcBef>
              <a:spcAft>
                <a:spcPts val="1200"/>
              </a:spcAft>
              <a:buClr>
                <a:schemeClr val="accent2">
                  <a:lumMod val="60000"/>
                  <a:lumOff val="40000"/>
                </a:schemeClr>
              </a:buClr>
              <a:buFont typeface="Arial" panose="020B0604020202020204" pitchFamily="34" charset="0"/>
              <a:buChar char="•"/>
            </a:pPr>
            <a:r>
              <a:rPr lang="en-US" b="0" dirty="0"/>
              <a:t>Reason for optimism – Temporary context is not thought to be permanent.</a:t>
            </a:r>
          </a:p>
        </p:txBody>
      </p:sp>
    </p:spTree>
    <p:custDataLst>
      <p:tags r:id="rId1"/>
    </p:custDataLst>
    <p:extLst>
      <p:ext uri="{BB962C8B-B14F-4D97-AF65-F5344CB8AC3E}">
        <p14:creationId xmlns:p14="http://schemas.microsoft.com/office/powerpoint/2010/main" val="3861485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915B-5AF6-4F74-82C1-BB7DD4DA03A2}"/>
              </a:ext>
            </a:extLst>
          </p:cNvPr>
          <p:cNvSpPr>
            <a:spLocks noGrp="1"/>
          </p:cNvSpPr>
          <p:nvPr>
            <p:ph type="ctrTitle"/>
          </p:nvPr>
        </p:nvSpPr>
        <p:spPr>
          <a:xfrm>
            <a:off x="1524000" y="2839599"/>
            <a:ext cx="9144000" cy="1236373"/>
          </a:xfrm>
        </p:spPr>
        <p:txBody>
          <a:bodyPr>
            <a:noAutofit/>
          </a:bodyPr>
          <a:lstStyle/>
          <a:p>
            <a:pPr>
              <a:lnSpc>
                <a:spcPts val="6500"/>
              </a:lnSpc>
            </a:pPr>
            <a:r>
              <a:rPr lang="en-US" dirty="0"/>
              <a:t>I’m vaccinated.  Now What?</a:t>
            </a:r>
          </a:p>
        </p:txBody>
      </p:sp>
      <p:sp>
        <p:nvSpPr>
          <p:cNvPr id="3" name="Subtitle 2">
            <a:extLst>
              <a:ext uri="{FF2B5EF4-FFF2-40B4-BE49-F238E27FC236}">
                <a16:creationId xmlns:a16="http://schemas.microsoft.com/office/drawing/2014/main" id="{2C941DF5-5ED8-4982-9AA3-0AABC57D49C9}"/>
              </a:ext>
            </a:extLst>
          </p:cNvPr>
          <p:cNvSpPr>
            <a:spLocks noGrp="1"/>
          </p:cNvSpPr>
          <p:nvPr>
            <p:ph type="subTitle" idx="1"/>
          </p:nvPr>
        </p:nvSpPr>
        <p:spPr>
          <a:xfrm>
            <a:off x="1828800" y="1874162"/>
            <a:ext cx="8534400" cy="1236373"/>
          </a:xfrm>
        </p:spPr>
        <p:txBody>
          <a:bodyPr/>
          <a:lstStyle/>
          <a:p>
            <a:pPr>
              <a:lnSpc>
                <a:spcPts val="3600"/>
              </a:lnSpc>
            </a:pPr>
            <a:r>
              <a:rPr lang="en-US" sz="2800" b="0" dirty="0"/>
              <a:t>How am I going to navigate my feelings and my interactions with others as we re-engage?</a:t>
            </a:r>
          </a:p>
        </p:txBody>
      </p:sp>
    </p:spTree>
    <p:custDataLst>
      <p:tags r:id="rId1"/>
    </p:custDataLst>
    <p:extLst>
      <p:ext uri="{BB962C8B-B14F-4D97-AF65-F5344CB8AC3E}">
        <p14:creationId xmlns:p14="http://schemas.microsoft.com/office/powerpoint/2010/main" val="811416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0F460C-C988-4682-9940-FA336E0B1DB7}"/>
              </a:ext>
              <a:ext uri="{C183D7F6-B498-43B3-948B-1728B52AA6E4}">
                <adec:decorative xmlns:adec="http://schemas.microsoft.com/office/drawing/2017/decorative" val="1"/>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rcRect l="1150" r="1150"/>
          <a:stretch/>
        </p:blipFill>
        <p:spPr>
          <a:xfrm>
            <a:off x="5934261" y="1597098"/>
            <a:ext cx="5644466" cy="3850586"/>
          </a:xfrm>
          <a:prstGeom prst="rect">
            <a:avLst/>
          </a:prstGeom>
          <a:ln>
            <a:noFill/>
          </a:ln>
          <a:effectLst>
            <a:softEdge rad="317500"/>
          </a:effectLst>
        </p:spPr>
      </p:pic>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Fears and Concerns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5455919" cy="5059275"/>
          </a:xfrm>
        </p:spPr>
        <p:txBody>
          <a:bodyPr>
            <a:noAutofit/>
          </a:bodyPr>
          <a:lstStyle/>
          <a:p>
            <a:pPr marL="356616" indent="-356616">
              <a:lnSpc>
                <a:spcPts val="3000"/>
              </a:lnSpc>
              <a:spcBef>
                <a:spcPts val="1200"/>
              </a:spcBef>
              <a:spcAft>
                <a:spcPts val="600"/>
              </a:spcAft>
              <a:buClr>
                <a:schemeClr val="accent2">
                  <a:lumMod val="60000"/>
                  <a:lumOff val="40000"/>
                </a:schemeClr>
              </a:buClr>
              <a:buFont typeface="Arial" panose="020B0604020202020204" pitchFamily="34" charset="0"/>
              <a:buChar char="•"/>
            </a:pPr>
            <a:r>
              <a:rPr lang="en-US" sz="2400" b="0" dirty="0"/>
              <a:t>Your concerns are likely shared or similar to those held by others.  </a:t>
            </a:r>
          </a:p>
          <a:p>
            <a:pPr marL="356616" indent="-356616">
              <a:lnSpc>
                <a:spcPts val="3000"/>
              </a:lnSpc>
              <a:spcBef>
                <a:spcPts val="1200"/>
              </a:spcBef>
              <a:spcAft>
                <a:spcPts val="600"/>
              </a:spcAft>
              <a:buClr>
                <a:schemeClr val="accent2">
                  <a:lumMod val="60000"/>
                  <a:lumOff val="40000"/>
                </a:schemeClr>
              </a:buClr>
              <a:buFont typeface="Arial" panose="020B0604020202020204" pitchFamily="34" charset="0"/>
              <a:buChar char="•"/>
            </a:pPr>
            <a:r>
              <a:rPr lang="en-US" sz="2400" b="0" dirty="0"/>
              <a:t>We’re all a bit concerned about whether our social skills have atrophied during the Pandemic!</a:t>
            </a:r>
          </a:p>
          <a:p>
            <a:pPr marL="356616" indent="-356616">
              <a:lnSpc>
                <a:spcPts val="3000"/>
              </a:lnSpc>
              <a:spcBef>
                <a:spcPts val="1200"/>
              </a:spcBef>
              <a:spcAft>
                <a:spcPts val="600"/>
              </a:spcAft>
              <a:buClr>
                <a:schemeClr val="accent2">
                  <a:lumMod val="60000"/>
                  <a:lumOff val="40000"/>
                </a:schemeClr>
              </a:buClr>
              <a:buFont typeface="Arial" panose="020B0604020202020204" pitchFamily="34" charset="0"/>
              <a:buChar char="•"/>
            </a:pPr>
            <a:r>
              <a:rPr lang="en-US" sz="2400" b="0" dirty="0"/>
              <a:t>Reach out.  When we are able to know that our concerns are shared by others, and when we can hear differing concerns and provide support, the process is very therapeutic.</a:t>
            </a:r>
          </a:p>
        </p:txBody>
      </p:sp>
    </p:spTree>
    <p:custDataLst>
      <p:tags r:id="rId1"/>
    </p:custDataLst>
    <p:extLst>
      <p:ext uri="{BB962C8B-B14F-4D97-AF65-F5344CB8AC3E}">
        <p14:creationId xmlns:p14="http://schemas.microsoft.com/office/powerpoint/2010/main" val="23530186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Risk Mitigation</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696277" cy="5059275"/>
          </a:xfrm>
        </p:spPr>
        <p:txBody>
          <a:bodyPr>
            <a:noAutofit/>
          </a:bodyPr>
          <a:lstStyle/>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Some counselors tend to be excellent with mitigating risks.</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It may have felt uncomfortable when the CDC gave very different guidance in mid-May relative to masks.</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Some counselors are excellent in terms of spontaneity.  </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Their reaction was likely jubilation.</a:t>
            </a:r>
          </a:p>
        </p:txBody>
      </p:sp>
    </p:spTree>
    <p:custDataLst>
      <p:tags r:id="rId1"/>
    </p:custDataLst>
    <p:extLst>
      <p:ext uri="{BB962C8B-B14F-4D97-AF65-F5344CB8AC3E}">
        <p14:creationId xmlns:p14="http://schemas.microsoft.com/office/powerpoint/2010/main" val="30191010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Don’t get in your own way!</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938646" cy="5059275"/>
          </a:xfrm>
        </p:spPr>
        <p:txBody>
          <a:bodyPr>
            <a:noAutofit/>
          </a:bodyPr>
          <a:lstStyle/>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dirty="0"/>
              <a:t>Manage Expectations </a:t>
            </a:r>
            <a:r>
              <a:rPr lang="en-US" b="0" dirty="0"/>
              <a:t>– Don’t overthink and become your own barrier.</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Accepting differing approaches to re-opening?  </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Some may be brick and mortar, some may be at a distance, some may be hybrid… </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Travel used to be a good portion of many career positions in the past… what will that look like in the future?</a:t>
            </a:r>
          </a:p>
        </p:txBody>
      </p:sp>
    </p:spTree>
    <p:custDataLst>
      <p:tags r:id="rId1"/>
    </p:custDataLst>
    <p:extLst>
      <p:ext uri="{BB962C8B-B14F-4D97-AF65-F5344CB8AC3E}">
        <p14:creationId xmlns:p14="http://schemas.microsoft.com/office/powerpoint/2010/main" val="27452865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7B0F-EDDF-4333-AFAE-338AEAF62BC3}"/>
              </a:ext>
            </a:extLst>
          </p:cNvPr>
          <p:cNvSpPr>
            <a:spLocks noGrp="1"/>
          </p:cNvSpPr>
          <p:nvPr>
            <p:ph type="title"/>
          </p:nvPr>
        </p:nvSpPr>
        <p:spPr/>
        <p:txBody>
          <a:bodyPr>
            <a:noAutofit/>
          </a:bodyPr>
          <a:lstStyle/>
          <a:p>
            <a:r>
              <a:rPr lang="en-US" dirty="0"/>
              <a:t>Many Resources Pontificating Next Phase</a:t>
            </a:r>
          </a:p>
        </p:txBody>
      </p:sp>
      <p:sp>
        <p:nvSpPr>
          <p:cNvPr id="3" name="Content Placeholder 2">
            <a:extLst>
              <a:ext uri="{FF2B5EF4-FFF2-40B4-BE49-F238E27FC236}">
                <a16:creationId xmlns:a16="http://schemas.microsoft.com/office/drawing/2014/main" id="{EEC02D54-F231-4AA7-9363-03BB341906C7}"/>
              </a:ext>
            </a:extLst>
          </p:cNvPr>
          <p:cNvSpPr>
            <a:spLocks noGrp="1"/>
          </p:cNvSpPr>
          <p:nvPr>
            <p:ph idx="1"/>
          </p:nvPr>
        </p:nvSpPr>
        <p:spPr>
          <a:xfrm>
            <a:off x="640081" y="1255922"/>
            <a:ext cx="10936224" cy="5223899"/>
          </a:xfrm>
        </p:spPr>
        <p:txBody>
          <a:bodyPr>
            <a:noAutofit/>
          </a:bodyPr>
          <a:lstStyle/>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rPr>
              <a:t>The New York Times:  </a:t>
            </a:r>
            <a:r>
              <a:rPr lang="en-US" sz="2400" b="0" dirty="0">
                <a:solidFill>
                  <a:srgbClr val="000000"/>
                </a:solidFill>
                <a:ea typeface="Arial"/>
                <a:cs typeface="Arial"/>
                <a:sym typeface="Arial"/>
                <a:hlinkClick r:id="rId4"/>
              </a:rPr>
              <a:t>The Pandemic May Mean the End of the Open-Floor Office</a:t>
            </a:r>
            <a:r>
              <a:rPr lang="en-US" sz="2400" b="0" dirty="0">
                <a:solidFill>
                  <a:srgbClr val="000000"/>
                </a:solidFill>
                <a:ea typeface="Arial"/>
                <a:cs typeface="Arial"/>
                <a:sym typeface="Arial"/>
              </a:rPr>
              <a:t> </a:t>
            </a: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rPr>
              <a:t>SpaceIQ:</a:t>
            </a:r>
            <a:r>
              <a:rPr lang="en-US" sz="2400" dirty="0">
                <a:solidFill>
                  <a:srgbClr val="000000"/>
                </a:solidFill>
                <a:ea typeface="Arial"/>
                <a:cs typeface="Arial"/>
                <a:sym typeface="Arial"/>
              </a:rPr>
              <a:t>  </a:t>
            </a:r>
            <a:r>
              <a:rPr lang="en-US" sz="2400" b="0" dirty="0">
                <a:solidFill>
                  <a:srgbClr val="000000"/>
                </a:solidFill>
                <a:ea typeface="Arial"/>
                <a:cs typeface="Arial"/>
                <a:sym typeface="Arial"/>
                <a:hlinkClick r:id="rId5"/>
              </a:rPr>
              <a:t>The Rise of Hoteling During the COVID Era </a:t>
            </a:r>
            <a:endParaRPr lang="en-US" sz="2400" b="0" dirty="0">
              <a:solidFill>
                <a:srgbClr val="000000"/>
              </a:solidFill>
              <a:ea typeface="Arial"/>
              <a:cs typeface="Arial"/>
              <a:sym typeface="Arial"/>
            </a:endParaRP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rPr>
              <a:t>Chargifi:  </a:t>
            </a:r>
            <a:r>
              <a:rPr lang="en-US" sz="2400" b="0" dirty="0">
                <a:solidFill>
                  <a:srgbClr val="000000"/>
                </a:solidFill>
                <a:ea typeface="Arial"/>
                <a:cs typeface="Arial"/>
                <a:sym typeface="Arial"/>
                <a:hlinkClick r:id="rId6"/>
              </a:rPr>
              <a:t>How to enable desk hoteling in a Covid-safe workplace </a:t>
            </a:r>
            <a:endParaRPr lang="en-US" sz="2400" b="0" dirty="0">
              <a:solidFill>
                <a:srgbClr val="000000"/>
              </a:solidFill>
              <a:ea typeface="Arial"/>
              <a:cs typeface="Arial"/>
              <a:sym typeface="Arial"/>
            </a:endParaRP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rPr>
              <a:t>MIT Sloan Management Review:  </a:t>
            </a:r>
            <a:r>
              <a:rPr lang="en-US" sz="2400" b="0" dirty="0">
                <a:solidFill>
                  <a:srgbClr val="000000"/>
                </a:solidFill>
                <a:ea typeface="Arial"/>
                <a:cs typeface="Arial"/>
                <a:sym typeface="Arial"/>
                <a:hlinkClick r:id="rId7"/>
              </a:rPr>
              <a:t>Redesigning the Post-Pandemic Workplace</a:t>
            </a:r>
            <a:endParaRPr lang="en-US" sz="2400" b="0" dirty="0">
              <a:solidFill>
                <a:srgbClr val="000000"/>
              </a:solidFill>
              <a:ea typeface="Arial"/>
              <a:cs typeface="Arial"/>
              <a:sym typeface="Arial"/>
            </a:endParaRP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rPr>
              <a:t>Forbes: </a:t>
            </a:r>
            <a:r>
              <a:rPr lang="en-US" sz="2400" b="0" dirty="0">
                <a:solidFill>
                  <a:srgbClr val="000000"/>
                </a:solidFill>
                <a:ea typeface="Arial"/>
                <a:cs typeface="Arial"/>
                <a:sym typeface="Arial"/>
                <a:hlinkClick r:id="rId8"/>
              </a:rPr>
              <a:t>Preparing The Workplace For A Post-Pandemic World</a:t>
            </a:r>
            <a:r>
              <a:rPr lang="en-US" sz="2400" b="0" dirty="0">
                <a:solidFill>
                  <a:srgbClr val="000000"/>
                </a:solidFill>
                <a:ea typeface="Arial"/>
                <a:cs typeface="Arial"/>
                <a:sym typeface="Arial"/>
              </a:rPr>
              <a:t> </a:t>
            </a: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rPr>
              <a:t>Harvard Business Review:  </a:t>
            </a:r>
            <a:r>
              <a:rPr lang="en-US" sz="2400" b="0" dirty="0">
                <a:solidFill>
                  <a:srgbClr val="000000"/>
                </a:solidFill>
                <a:ea typeface="Arial"/>
                <a:cs typeface="Arial"/>
                <a:sym typeface="Arial"/>
                <a:hlinkClick r:id="rId9"/>
              </a:rPr>
              <a:t>Workplace Design, Post-Pandemic Podcast</a:t>
            </a:r>
            <a:r>
              <a:rPr lang="en-US" sz="2400" b="0" dirty="0">
                <a:solidFill>
                  <a:srgbClr val="000000"/>
                </a:solidFill>
                <a:ea typeface="Arial"/>
                <a:cs typeface="Arial"/>
                <a:sym typeface="Arial"/>
              </a:rPr>
              <a:t> </a:t>
            </a: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rPr>
              <a:t>Harvard Business School:  </a:t>
            </a:r>
            <a:r>
              <a:rPr lang="en-US" sz="2400" b="0" dirty="0">
                <a:solidFill>
                  <a:srgbClr val="000000"/>
                </a:solidFill>
                <a:ea typeface="Arial"/>
                <a:cs typeface="Arial"/>
                <a:sym typeface="Arial"/>
                <a:hlinkClick r:id="rId10"/>
              </a:rPr>
              <a:t>COVID Killed the Traditional Workplace. What Should Companies Do Now?</a:t>
            </a:r>
            <a:r>
              <a:rPr lang="en-US" sz="2400" b="0" dirty="0">
                <a:solidFill>
                  <a:srgbClr val="000000"/>
                </a:solidFill>
                <a:ea typeface="Arial"/>
                <a:cs typeface="Arial"/>
                <a:sym typeface="Arial"/>
              </a:rPr>
              <a:t> </a:t>
            </a:r>
          </a:p>
        </p:txBody>
      </p:sp>
    </p:spTree>
    <p:custDataLst>
      <p:tags r:id="rId1"/>
    </p:custDataLst>
    <p:extLst>
      <p:ext uri="{BB962C8B-B14F-4D97-AF65-F5344CB8AC3E}">
        <p14:creationId xmlns:p14="http://schemas.microsoft.com/office/powerpoint/2010/main" val="22088427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7B0F-EDDF-4333-AFAE-338AEAF62BC3}"/>
              </a:ext>
            </a:extLst>
          </p:cNvPr>
          <p:cNvSpPr>
            <a:spLocks noGrp="1"/>
          </p:cNvSpPr>
          <p:nvPr>
            <p:ph type="title"/>
          </p:nvPr>
        </p:nvSpPr>
        <p:spPr/>
        <p:txBody>
          <a:bodyPr>
            <a:noAutofit/>
          </a:bodyPr>
          <a:lstStyle/>
          <a:p>
            <a:r>
              <a:rPr lang="en-US" dirty="0"/>
              <a:t>Additional Self-Care Resources</a:t>
            </a:r>
          </a:p>
        </p:txBody>
      </p:sp>
      <p:sp>
        <p:nvSpPr>
          <p:cNvPr id="3" name="Content Placeholder 2">
            <a:extLst>
              <a:ext uri="{FF2B5EF4-FFF2-40B4-BE49-F238E27FC236}">
                <a16:creationId xmlns:a16="http://schemas.microsoft.com/office/drawing/2014/main" id="{EEC02D54-F231-4AA7-9363-03BB341906C7}"/>
              </a:ext>
            </a:extLst>
          </p:cNvPr>
          <p:cNvSpPr>
            <a:spLocks noGrp="1"/>
          </p:cNvSpPr>
          <p:nvPr>
            <p:ph idx="1"/>
          </p:nvPr>
        </p:nvSpPr>
        <p:spPr>
          <a:xfrm>
            <a:off x="640081" y="1255922"/>
            <a:ext cx="10936224" cy="5223899"/>
          </a:xfrm>
        </p:spPr>
        <p:txBody>
          <a:bodyPr>
            <a:noAutofit/>
          </a:bodyPr>
          <a:lstStyle/>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hlinkClick r:id="rId4"/>
              </a:rPr>
              <a:t>Your Self-Care Plan</a:t>
            </a:r>
            <a:endParaRPr lang="en-US" sz="2400" b="0" dirty="0">
              <a:solidFill>
                <a:srgbClr val="000000"/>
              </a:solidFill>
              <a:ea typeface="Arial"/>
              <a:cs typeface="Arial"/>
              <a:sym typeface="Arial"/>
            </a:endParaRP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hlinkClick r:id="rId5"/>
              </a:rPr>
              <a:t>CRCC Ethics Resources</a:t>
            </a:r>
            <a:endParaRPr lang="en-US" sz="2400" b="0" dirty="0">
              <a:solidFill>
                <a:srgbClr val="000000"/>
              </a:solidFill>
              <a:ea typeface="Arial"/>
              <a:cs typeface="Arial"/>
              <a:sym typeface="Arial"/>
            </a:endParaRP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hlinkClick r:id="rId6"/>
              </a:rPr>
              <a:t>Therapist Aid Self-Care Assessment</a:t>
            </a:r>
            <a:endParaRPr lang="en-US" sz="2400" b="0" dirty="0">
              <a:solidFill>
                <a:srgbClr val="000000"/>
              </a:solidFill>
              <a:ea typeface="Arial"/>
              <a:cs typeface="Arial"/>
              <a:sym typeface="Arial"/>
            </a:endParaRP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hlinkClick r:id="rId7"/>
              </a:rPr>
              <a:t>University of Buffalo - School of Social Work Self-Care Assessment</a:t>
            </a:r>
            <a:endParaRPr lang="en-US" sz="2400" b="0" dirty="0">
              <a:solidFill>
                <a:srgbClr val="000000"/>
              </a:solidFill>
              <a:ea typeface="Arial"/>
              <a:cs typeface="Arial"/>
              <a:sym typeface="Arial"/>
            </a:endParaRP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hlinkClick r:id="rId8"/>
              </a:rPr>
              <a:t>NAMI Self-Care Assessment</a:t>
            </a:r>
            <a:endParaRPr lang="en-US" sz="2400" b="0" dirty="0">
              <a:solidFill>
                <a:srgbClr val="000000"/>
              </a:solidFill>
              <a:ea typeface="Arial"/>
              <a:cs typeface="Arial"/>
              <a:sym typeface="Arial"/>
            </a:endParaRP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hlinkClick r:id="rId9"/>
              </a:rPr>
              <a:t>UMatter - Princeton University Initiative</a:t>
            </a:r>
            <a:endParaRPr lang="en-US" sz="2400" b="0" dirty="0">
              <a:solidFill>
                <a:srgbClr val="000000"/>
              </a:solidFill>
              <a:ea typeface="Arial"/>
              <a:cs typeface="Arial"/>
              <a:sym typeface="Arial"/>
            </a:endParaRP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hlinkClick r:id="rId10"/>
              </a:rPr>
              <a:t>UMatter Wellness Self-Assessment</a:t>
            </a:r>
            <a:endParaRPr lang="en-US" sz="2400" b="0" dirty="0">
              <a:solidFill>
                <a:srgbClr val="000000"/>
              </a:solidFill>
              <a:ea typeface="Arial"/>
              <a:cs typeface="Arial"/>
              <a:sym typeface="Arial"/>
            </a:endParaRP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hlinkClick r:id="rId11"/>
              </a:rPr>
              <a:t>ReachOut.com</a:t>
            </a:r>
            <a:endParaRPr lang="en-US" sz="2400" b="0" dirty="0">
              <a:solidFill>
                <a:srgbClr val="000000"/>
              </a:solidFill>
              <a:ea typeface="Arial"/>
              <a:cs typeface="Arial"/>
              <a:sym typeface="Arial"/>
            </a:endParaRPr>
          </a:p>
          <a:p>
            <a:pPr marL="342900" indent="-342900">
              <a:lnSpc>
                <a:spcPts val="3200"/>
              </a:lnSpc>
              <a:spcBef>
                <a:spcPts val="1200"/>
              </a:spcBef>
              <a:buClr>
                <a:schemeClr val="accent2">
                  <a:lumMod val="60000"/>
                  <a:lumOff val="40000"/>
                </a:schemeClr>
              </a:buClr>
              <a:buFont typeface="Arial" panose="020B0604020202020204" pitchFamily="34" charset="0"/>
              <a:buChar char="•"/>
            </a:pPr>
            <a:r>
              <a:rPr lang="en-US" sz="2400" b="0" dirty="0">
                <a:solidFill>
                  <a:srgbClr val="000000"/>
                </a:solidFill>
                <a:ea typeface="Arial"/>
                <a:cs typeface="Arial"/>
                <a:sym typeface="Arial"/>
                <a:hlinkClick r:id="rId12"/>
              </a:rPr>
              <a:t>ReachOut.com Self-Care Plan</a:t>
            </a:r>
            <a:endParaRPr lang="en-US" sz="2400" b="0" dirty="0">
              <a:solidFill>
                <a:srgbClr val="000000"/>
              </a:solidFill>
              <a:ea typeface="Arial"/>
              <a:cs typeface="Arial"/>
              <a:sym typeface="Arial"/>
            </a:endParaRPr>
          </a:p>
        </p:txBody>
      </p:sp>
    </p:spTree>
    <p:custDataLst>
      <p:tags r:id="rId1"/>
    </p:custDataLst>
    <p:extLst>
      <p:ext uri="{BB962C8B-B14F-4D97-AF65-F5344CB8AC3E}">
        <p14:creationId xmlns:p14="http://schemas.microsoft.com/office/powerpoint/2010/main" val="161285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l="26000" t="4000" r="-26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8C86-05C9-4659-9008-115F659C43D3}"/>
              </a:ext>
            </a:extLst>
          </p:cNvPr>
          <p:cNvSpPr>
            <a:spLocks noGrp="1"/>
          </p:cNvSpPr>
          <p:nvPr>
            <p:ph type="title"/>
          </p:nvPr>
        </p:nvSpPr>
        <p:spPr>
          <a:xfrm>
            <a:off x="838200" y="501446"/>
            <a:ext cx="6736644" cy="5368412"/>
          </a:xfrm>
        </p:spPr>
        <p:txBody>
          <a:bodyPr>
            <a:normAutofit/>
          </a:bodyPr>
          <a:lstStyle/>
          <a:p>
            <a:r>
              <a:rPr lang="en-US" sz="6600" dirty="0"/>
              <a:t>So many people are hurting… am I being selfish worrying about my own needs?</a:t>
            </a:r>
          </a:p>
        </p:txBody>
      </p:sp>
    </p:spTree>
    <p:custDataLst>
      <p:tags r:id="rId1"/>
    </p:custDataLst>
    <p:extLst>
      <p:ext uri="{BB962C8B-B14F-4D97-AF65-F5344CB8AC3E}">
        <p14:creationId xmlns:p14="http://schemas.microsoft.com/office/powerpoint/2010/main" val="6125279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Bottom Line From Resources</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852009" cy="5059275"/>
          </a:xfrm>
        </p:spPr>
        <p:txBody>
          <a:bodyPr>
            <a:noAutofit/>
          </a:bodyPr>
          <a:lstStyle/>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The common theme from all of the above articles is that post-pandemic work likely looks hybrid.</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Implementing a variety of options including shared work spaces, hoteling,  or something similar to a “WeWork” (Commercial Real Estate Firm) (not sure if they are a company anymore). </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Not only do companies see the value in remote work, but also understand that it saves in overhead costs to provide more flexible work options for employees. </a:t>
            </a:r>
          </a:p>
        </p:txBody>
      </p:sp>
    </p:spTree>
    <p:custDataLst>
      <p:tags r:id="rId1"/>
    </p:custDataLst>
    <p:extLst>
      <p:ext uri="{BB962C8B-B14F-4D97-AF65-F5344CB8AC3E}">
        <p14:creationId xmlns:p14="http://schemas.microsoft.com/office/powerpoint/2010/main" val="38772773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Post Pandemic</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288973"/>
            <a:ext cx="10829431" cy="5059275"/>
          </a:xfrm>
        </p:spPr>
        <p:txBody>
          <a:bodyPr>
            <a:noAutofit/>
          </a:bodyPr>
          <a:lstStyle/>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This is a perfect Self-Care 101 group project!</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There are a lot of unknowns.</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There is a lot of cumulative trauma from the period March 2020 until now.</a:t>
            </a:r>
          </a:p>
          <a:p>
            <a:pPr marL="356616" indent="-356616">
              <a:lnSpc>
                <a:spcPts val="3600"/>
              </a:lnSpc>
              <a:spcBef>
                <a:spcPts val="1200"/>
              </a:spcBef>
              <a:spcAft>
                <a:spcPts val="600"/>
              </a:spcAft>
              <a:buClr>
                <a:schemeClr val="accent2">
                  <a:lumMod val="60000"/>
                  <a:lumOff val="40000"/>
                </a:schemeClr>
              </a:buClr>
              <a:buFont typeface="Arial" panose="020B0604020202020204" pitchFamily="34" charset="0"/>
              <a:buChar char="•"/>
            </a:pPr>
            <a:r>
              <a:rPr lang="en-US" b="0" dirty="0"/>
              <a:t>Focus on what you can control… your reactions, your self-care, and try to get in touch with your ability to trust.</a:t>
            </a:r>
          </a:p>
        </p:txBody>
      </p:sp>
    </p:spTree>
    <p:custDataLst>
      <p:tags r:id="rId1"/>
    </p:custDataLst>
    <p:extLst>
      <p:ext uri="{BB962C8B-B14F-4D97-AF65-F5344CB8AC3E}">
        <p14:creationId xmlns:p14="http://schemas.microsoft.com/office/powerpoint/2010/main" val="17964437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t>Past Successes and Current Demands</a:t>
            </a:r>
          </a:p>
        </p:txBody>
      </p:sp>
      <p:graphicFrame>
        <p:nvGraphicFramePr>
          <p:cNvPr id="5" name="Content Placeholder 2">
            <a:extLst>
              <a:ext uri="{FF2B5EF4-FFF2-40B4-BE49-F238E27FC236}">
                <a16:creationId xmlns:a16="http://schemas.microsoft.com/office/drawing/2014/main" id="{428BA249-EB3C-4984-8F89-9578289F5B5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892008206"/>
              </p:ext>
            </p:extLst>
          </p:nvPr>
        </p:nvGraphicFramePr>
        <p:xfrm>
          <a:off x="639763" y="1255713"/>
          <a:ext cx="10936287"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6636162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6325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14650"/>
            <a:ext cx="4097867" cy="1028700"/>
          </a:xfrm>
        </p:spPr>
        <p:txBody>
          <a:bodyPr>
            <a:noAutofit/>
          </a:bodyPr>
          <a:lstStyle/>
          <a:p>
            <a:r>
              <a:rPr lang="en-US" sz="7200" dirty="0">
                <a:solidFill>
                  <a:schemeClr val="tx1"/>
                </a:solidFill>
              </a:rPr>
              <a:t>Questions</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4294967295"/>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21867" y="715954"/>
            <a:ext cx="5289653" cy="5687799"/>
          </a:xfrm>
          <a:effectLst>
            <a:softEdge rad="317500"/>
          </a:effectLst>
        </p:spPr>
      </p:pic>
    </p:spTree>
    <p:custDataLst>
      <p:tags r:id="rId1"/>
    </p:custDataLst>
    <p:extLst>
      <p:ext uri="{BB962C8B-B14F-4D97-AF65-F5344CB8AC3E}">
        <p14:creationId xmlns:p14="http://schemas.microsoft.com/office/powerpoint/2010/main" val="7696853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372E6-059B-4C3E-B4A8-538F277C335E}"/>
              </a:ext>
            </a:extLst>
          </p:cNvPr>
          <p:cNvSpPr>
            <a:spLocks noGrp="1"/>
          </p:cNvSpPr>
          <p:nvPr>
            <p:ph type="title"/>
          </p:nvPr>
        </p:nvSpPr>
        <p:spPr/>
        <p:txBody>
          <a:bodyPr>
            <a:normAutofit fontScale="90000"/>
          </a:bodyPr>
          <a:lstStyle/>
          <a:p>
            <a:pPr algn="ctr"/>
            <a:r>
              <a:rPr lang="en-US" sz="5400" dirty="0">
                <a:solidFill>
                  <a:schemeClr val="bg1"/>
                </a:solidFill>
                <a:latin typeface="+mj-lt"/>
              </a:rPr>
              <a:t>Contact Us</a:t>
            </a:r>
          </a:p>
        </p:txBody>
      </p:sp>
      <p:sp>
        <p:nvSpPr>
          <p:cNvPr id="18" name="Google Shape;387;g77d8e2fad3_0_0">
            <a:extLst>
              <a:ext uri="{FF2B5EF4-FFF2-40B4-BE49-F238E27FC236}">
                <a16:creationId xmlns:a16="http://schemas.microsoft.com/office/drawing/2014/main" id="{074996A9-776D-4198-A805-210D7B84A736}"/>
              </a:ext>
            </a:extLst>
          </p:cNvPr>
          <p:cNvSpPr txBox="1">
            <a:spLocks/>
          </p:cNvSpPr>
          <p:nvPr/>
        </p:nvSpPr>
        <p:spPr>
          <a:xfrm>
            <a:off x="613273" y="253478"/>
            <a:ext cx="11009521" cy="752820"/>
          </a:xfrm>
          <a:prstGeom prst="rect">
            <a:avLst/>
          </a:prstGeom>
          <a:noFill/>
          <a:ln>
            <a:noFill/>
          </a:ln>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b="1" i="0" u="none" kern="1200">
                <a:solidFill>
                  <a:schemeClr val="tx2"/>
                </a:solidFill>
                <a:latin typeface="+mj-lt"/>
                <a:ea typeface="+mj-ea"/>
                <a:cs typeface="+mj-cs"/>
              </a:defRPr>
            </a:lvl1pPr>
          </a:lstStyle>
          <a:p>
            <a:r>
              <a:rPr lang="en-US" dirty="0"/>
              <a:t>Contact Us</a:t>
            </a:r>
          </a:p>
        </p:txBody>
      </p:sp>
      <p:sp>
        <p:nvSpPr>
          <p:cNvPr id="19" name="TextBox 18">
            <a:extLst>
              <a:ext uri="{FF2B5EF4-FFF2-40B4-BE49-F238E27FC236}">
                <a16:creationId xmlns:a16="http://schemas.microsoft.com/office/drawing/2014/main" id="{6E6A7388-BC57-4389-91A1-A74C3CD0450A}"/>
              </a:ext>
            </a:extLst>
          </p:cNvPr>
          <p:cNvSpPr txBox="1"/>
          <p:nvPr/>
        </p:nvSpPr>
        <p:spPr>
          <a:xfrm>
            <a:off x="1608463" y="1418994"/>
            <a:ext cx="3825307" cy="1392369"/>
          </a:xfrm>
          <a:prstGeom prst="rect">
            <a:avLst/>
          </a:prstGeom>
          <a:noFill/>
        </p:spPr>
        <p:txBody>
          <a:bodyPr wrap="square" rtlCol="0">
            <a:spAutoFit/>
          </a:bodyPr>
          <a:lstStyle/>
          <a:p>
            <a:pPr algn="r" defTabSz="685800">
              <a:lnSpc>
                <a:spcPct val="120000"/>
              </a:lnSpc>
              <a:defRPr/>
            </a:pPr>
            <a:r>
              <a:rPr lang="en-US" sz="2400" b="1" dirty="0">
                <a:solidFill>
                  <a:schemeClr val="tx2"/>
                </a:solidFill>
                <a:latin typeface="Calibri" panose="020F0502020204030204" pitchFamily="34" charset="0"/>
                <a:ea typeface="Open Sans Extrabold" panose="020B0906030804020204" pitchFamily="34" charset="0"/>
                <a:cs typeface="Calibri" panose="020F0502020204030204" pitchFamily="34" charset="0"/>
                <a:sym typeface="Lato Bold" charset="0"/>
              </a:rPr>
              <a:t>Dr. Maureen McGuire-Kuletz</a:t>
            </a:r>
          </a:p>
          <a:p>
            <a:pPr algn="r" defTabSz="685800">
              <a:lnSpc>
                <a:spcPct val="120000"/>
              </a:lnSpc>
              <a:defRPr/>
            </a:pPr>
            <a:r>
              <a:rPr lang="en-US" sz="2400" dirty="0">
                <a:solidFill>
                  <a:prstClr val="black"/>
                </a:solidFill>
                <a:latin typeface="Calibri" panose="020F0502020204030204" pitchFamily="34" charset="0"/>
                <a:cs typeface="Calibri" panose="020F0502020204030204" pitchFamily="34" charset="0"/>
              </a:rPr>
              <a:t>Principal Investigator</a:t>
            </a:r>
          </a:p>
          <a:p>
            <a:pPr algn="r" defTabSz="685800">
              <a:lnSpc>
                <a:spcPct val="120000"/>
              </a:lnSpc>
              <a:defRPr/>
            </a:pPr>
            <a:r>
              <a:rPr lang="en-US" sz="2400" u="sng" dirty="0">
                <a:solidFill>
                  <a:schemeClr val="accent3">
                    <a:lumMod val="75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mkuletz@gwu.edu</a:t>
            </a:r>
            <a:endParaRPr lang="en-US" sz="2400" dirty="0">
              <a:solidFill>
                <a:schemeClr val="accent3">
                  <a:lumMod val="75000"/>
                </a:schemeClr>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418FA358-1FE0-484E-B020-FFA4AC6B73AC}"/>
              </a:ext>
            </a:extLst>
          </p:cNvPr>
          <p:cNvSpPr txBox="1"/>
          <p:nvPr/>
        </p:nvSpPr>
        <p:spPr>
          <a:xfrm>
            <a:off x="2109236" y="3224059"/>
            <a:ext cx="3324534" cy="1392369"/>
          </a:xfrm>
          <a:prstGeom prst="rect">
            <a:avLst/>
          </a:prstGeom>
          <a:noFill/>
        </p:spPr>
        <p:txBody>
          <a:bodyPr wrap="square" rtlCol="0">
            <a:spAutoFit/>
          </a:bodyPr>
          <a:lstStyle/>
          <a:p>
            <a:pPr algn="r" defTabSz="685800">
              <a:lnSpc>
                <a:spcPct val="120000"/>
              </a:lnSpc>
              <a:defRPr/>
            </a:pPr>
            <a:r>
              <a:rPr lang="en-US" sz="2400" b="1" dirty="0">
                <a:solidFill>
                  <a:schemeClr val="tx2"/>
                </a:solidFill>
                <a:latin typeface="Calibri" panose="020F0502020204030204" pitchFamily="34" charset="0"/>
                <a:ea typeface="Open Sans Extrabold" panose="020B0906030804020204" pitchFamily="34" charset="0"/>
                <a:cs typeface="Calibri" panose="020F0502020204030204" pitchFamily="34" charset="0"/>
                <a:sym typeface="Lato Bold" charset="0"/>
              </a:rPr>
              <a:t>John C. Walsh</a:t>
            </a:r>
          </a:p>
          <a:p>
            <a:pPr algn="r" defTabSz="685800">
              <a:lnSpc>
                <a:spcPct val="120000"/>
              </a:lnSpc>
              <a:defRPr/>
            </a:pPr>
            <a:r>
              <a:rPr lang="en-US" sz="2400" dirty="0">
                <a:solidFill>
                  <a:prstClr val="black"/>
                </a:solidFill>
                <a:latin typeface="Calibri" panose="020F0502020204030204" pitchFamily="34" charset="0"/>
                <a:cs typeface="Calibri" panose="020F0502020204030204" pitchFamily="34" charset="0"/>
              </a:rPr>
              <a:t>Project Director</a:t>
            </a:r>
          </a:p>
          <a:p>
            <a:pPr algn="r" defTabSz="685800">
              <a:lnSpc>
                <a:spcPct val="120000"/>
              </a:lnSpc>
              <a:defRPr/>
            </a:pPr>
            <a:r>
              <a:rPr lang="en-US" sz="2400" u="sng" dirty="0">
                <a:solidFill>
                  <a:schemeClr val="accent3">
                    <a:lumMod val="75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jcwalsh@gwu.edu</a:t>
            </a:r>
            <a:endParaRPr lang="en-US" sz="2400" dirty="0">
              <a:solidFill>
                <a:schemeClr val="accent3">
                  <a:lumMod val="75000"/>
                </a:schemeClr>
              </a:solidFill>
              <a:latin typeface="Calibri" panose="020F0502020204030204" pitchFamily="34" charset="0"/>
              <a:cs typeface="Calibri" panose="020F0502020204030204" pitchFamily="34" charset="0"/>
            </a:endParaRPr>
          </a:p>
        </p:txBody>
      </p:sp>
      <p:pic>
        <p:nvPicPr>
          <p:cNvPr id="21" name="Picture 20" descr="The George Washington University, Washington, DC">
            <a:extLst>
              <a:ext uri="{FF2B5EF4-FFF2-40B4-BE49-F238E27FC236}">
                <a16:creationId xmlns:a16="http://schemas.microsoft.com/office/drawing/2014/main" id="{BA32F4B8-DBF2-4D87-8EC2-7D4D2093C5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4972" y="5117260"/>
            <a:ext cx="1346596" cy="1025658"/>
          </a:xfrm>
          <a:prstGeom prst="rect">
            <a:avLst/>
          </a:prstGeom>
        </p:spPr>
      </p:pic>
      <p:pic>
        <p:nvPicPr>
          <p:cNvPr id="22" name="Graphic 21" descr="Logo of  GW, symbol of The George Washington University">
            <a:extLst>
              <a:ext uri="{FF2B5EF4-FFF2-40B4-BE49-F238E27FC236}">
                <a16:creationId xmlns:a16="http://schemas.microsoft.com/office/drawing/2014/main" id="{65749B51-B8AD-402D-AB3D-BFAEDEF4CC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15859" y="2196420"/>
            <a:ext cx="3090087" cy="2143413"/>
          </a:xfrm>
          <a:prstGeom prst="rect">
            <a:avLst/>
          </a:prstGeom>
        </p:spPr>
      </p:pic>
    </p:spTree>
    <p:custDataLst>
      <p:tags r:id="rId1"/>
    </p:custDataLst>
    <p:extLst>
      <p:ext uri="{BB962C8B-B14F-4D97-AF65-F5344CB8AC3E}">
        <p14:creationId xmlns:p14="http://schemas.microsoft.com/office/powerpoint/2010/main" val="1437566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0515-1A08-4B89-BD9B-6DD933048852}"/>
              </a:ext>
            </a:extLst>
          </p:cNvPr>
          <p:cNvSpPr>
            <a:spLocks noGrp="1"/>
          </p:cNvSpPr>
          <p:nvPr>
            <p:ph type="title"/>
          </p:nvPr>
        </p:nvSpPr>
        <p:spPr/>
        <p:txBody>
          <a:bodyPr/>
          <a:lstStyle/>
          <a:p>
            <a:r>
              <a:rPr lang="en-US" dirty="0">
                <a:latin typeface="+mj-lt"/>
              </a:rPr>
              <a:t>CRCC Code of Ethics Section D</a:t>
            </a:r>
          </a:p>
        </p:txBody>
      </p:sp>
      <p:sp>
        <p:nvSpPr>
          <p:cNvPr id="3" name="Content Placeholder 2">
            <a:extLst>
              <a:ext uri="{FF2B5EF4-FFF2-40B4-BE49-F238E27FC236}">
                <a16:creationId xmlns:a16="http://schemas.microsoft.com/office/drawing/2014/main" id="{DE67B984-2A74-4182-B041-13D53C0BBCC9}"/>
              </a:ext>
            </a:extLst>
          </p:cNvPr>
          <p:cNvSpPr>
            <a:spLocks noGrp="1"/>
          </p:cNvSpPr>
          <p:nvPr>
            <p:ph sz="half" idx="1"/>
          </p:nvPr>
        </p:nvSpPr>
        <p:spPr>
          <a:xfrm>
            <a:off x="640080" y="1513490"/>
            <a:ext cx="10938647" cy="4834757"/>
          </a:xfrm>
        </p:spPr>
        <p:txBody>
          <a:bodyPr>
            <a:noAutofit/>
          </a:bodyPr>
          <a:lstStyle/>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b="0" i="1" dirty="0"/>
              <a:t>Professional Responsibility</a:t>
            </a:r>
          </a:p>
          <a:p>
            <a:pPr marL="356616" indent="-356616">
              <a:lnSpc>
                <a:spcPts val="3600"/>
              </a:lnSpc>
              <a:spcBef>
                <a:spcPts val="1200"/>
              </a:spcBef>
              <a:buClr>
                <a:schemeClr val="accent2">
                  <a:lumMod val="60000"/>
                  <a:lumOff val="40000"/>
                </a:schemeClr>
              </a:buClr>
              <a:buFont typeface="Arial" panose="020B0604020202020204" pitchFamily="34" charset="0"/>
              <a:buChar char="•"/>
            </a:pPr>
            <a:r>
              <a:rPr lang="en-US" dirty="0"/>
              <a:t>Introduction</a:t>
            </a:r>
            <a:r>
              <a:rPr lang="en-US" b="0" dirty="0"/>
              <a:t> – “…In addition, rehabilitation counselors engage in self-care activities to maintain and promote their own emotional, physical, mental, and spiritual well being to best meet their professional responsibilities…”</a:t>
            </a:r>
          </a:p>
        </p:txBody>
      </p:sp>
    </p:spTree>
    <p:custDataLst>
      <p:tags r:id="rId1"/>
    </p:custDataLst>
    <p:extLst>
      <p:ext uri="{BB962C8B-B14F-4D97-AF65-F5344CB8AC3E}">
        <p14:creationId xmlns:p14="http://schemas.microsoft.com/office/powerpoint/2010/main" val="3859783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ARTICULATE_DESIGN_ID_OFFICE THEME" val="WBrHJMyG"/>
  <p:tag name="ARTICULATE_DESIGN_ID_1_OFFICE THEME" val="YpA9sbtz"/>
  <p:tag name="MMPROD_UIDATA" val="&lt;database version=&quot;11.0&quot;&gt;&lt;object type=&quot;1&quot; unique_id=&quot;10001&quot;&gt;&lt;object type=&quot;2&quot; unique_id=&quot;13820&quot;&gt;&lt;object type=&quot;3&quot; unique_id=&quot;16764&quot;&gt;&lt;property id=&quot;20148&quot; value=&quot;5&quot;/&gt;&lt;property id=&quot;20300&quot; value=&quot;Slide 81 - &amp;quot;Center for Innovative Training in Vocational Rehabilitation  (CIT-VR)&amp;quot;&quot;/&gt;&lt;property id=&quot;20307&quot; value=&quot;260&quot;/&gt;&lt;/object&gt;&lt;object type=&quot;3&quot; unique_id=&quot;27200&quot;&gt;&lt;property id=&quot;20148&quot; value=&quot;5&quot;/&gt;&lt;property id=&quot;20300&quot; value=&quot;Slide 1 - &amp;quot;Now, More Than Ever:  The Ethical Practice of Rehabilitation Professional Self-Care&amp;quot;&quot;/&gt;&lt;property id=&quot;20307&quot; value=&quot;256&quot;/&gt;&lt;/object&gt;&lt;object type=&quot;3&quot; unique_id=&quot;27201&quot;&gt;&lt;property id=&quot;20148&quot; value=&quot;5&quot;/&gt;&lt;property id=&quot;20300&quot; value=&quot;Slide 3 - &amp;quot;Acknowledgement&amp;quot;&quot;/&gt;&lt;property id=&quot;20307&quot; value=&quot;634&quot;/&gt;&lt;/object&gt;&lt;object type=&quot;3&quot; unique_id=&quot;27234&quot;&gt;&lt;property id=&quot;20148&quot; value=&quot;5&quot;/&gt;&lt;property id=&quot;20300&quot; value=&quot;Slide 82 - &amp;quot;Contact Us&amp;quot;&quot;/&gt;&lt;property id=&quot;20307&quot; value=&quot;636&quot;/&gt;&lt;/object&gt;&lt;object type=&quot;3&quot; unique_id=&quot;27236&quot;&gt;&lt;property id=&quot;20148&quot; value=&quot;5&quot;/&gt;&lt;property id=&quot;20300&quot; value=&quot;Slide 2 - &amp;quot;About Your Presenter&amp;quot;&quot;/&gt;&lt;property id=&quot;20307&quot; value=&quot;639&quot;/&gt;&lt;/object&gt;&lt;object type=&quot;3&quot; unique_id=&quot;27237&quot;&gt;&lt;property id=&quot;20148&quot; value=&quot;5&quot;/&gt;&lt;property id=&quot;20300&quot; value=&quot;Slide 4 - &amp;quot;Unprecedented&amp;quot;&quot;/&gt;&lt;property id=&quot;20307&quot; value=&quot;642&quot;/&gt;&lt;/object&gt;&lt;object type=&quot;3&quot; unique_id=&quot;27238&quot;&gt;&lt;property id=&quot;20148&quot; value=&quot;5&quot;/&gt;&lt;property id=&quot;20300&quot; value=&quot;Slide 5 - &amp;quot;So many people are hurting… am I being selfish worrying about my own needs?&amp;quot;&quot;/&gt;&lt;property id=&quot;20307&quot; value=&quot;641&quot;/&gt;&lt;/object&gt;&lt;object type=&quot;3&quot; unique_id=&quot;27239&quot;&gt;&lt;property id=&quot;20148&quot; value=&quot;5&quot;/&gt;&lt;property id=&quot;20300&quot; value=&quot;Slide 6 - &amp;quot;CRCC Code of Ethics Section D&amp;quot;&quot;/&gt;&lt;property id=&quot;20307&quot; value=&quot;643&quot;/&gt;&lt;/object&gt;&lt;object type=&quot;3&quot; unique_id=&quot;27240&quot;&gt;&lt;property id=&quot;20148&quot; value=&quot;5&quot;/&gt;&lt;property id=&quot;20300&quot; value=&quot;Slide 7 - &amp;quot;Further and More Specifically&amp;quot;&quot;/&gt;&lt;property id=&quot;20307&quot; value=&quot;644&quot;/&gt;&lt;/object&gt;&lt;object type=&quot;3&quot; unique_id=&quot;27241&quot;&gt;&lt;property id=&quot;20148&quot; value=&quot;5&quot;/&gt;&lt;property id=&quot;20300&quot; value=&quot;Slide 8 - &amp;quot;CRCC Code’s Principles and Values&amp;quot;&quot;/&gt;&lt;property id=&quot;20307&quot; value=&quot;645&quot;/&gt;&lt;/object&gt;&lt;object type=&quot;3&quot; unique_id=&quot;27242&quot;&gt;&lt;property id=&quot;20148&quot; value=&quot;5&quot;/&gt;&lt;property id=&quot;20300&quot; value=&quot;Slide 9 - &amp;quot;ACA Code&amp;quot;&quot;/&gt;&lt;property id=&quot;20307&quot; value=&quot;647&quot;/&gt;&lt;/object&gt;&lt;object type=&quot;3&quot; unique_id=&quot;27243&quot;&gt;&lt;property id=&quot;20148&quot; value=&quot;5&quot;/&gt;&lt;property id=&quot;20300&quot; value=&quot;Slide 10 - &amp;quot;Why Should Rehabilitation Leaders and Counselors Engage in ‘Self-Care?’&amp;quot;&quot;/&gt;&lt;property id=&quot;20307&quot; value=&quot;648&quot;/&gt;&lt;/object&gt;&lt;object type=&quot;3&quot; unique_id=&quot;27244&quot;&gt;&lt;property id=&quot;20148&quot; value=&quot;5&quot;/&gt;&lt;property id=&quot;20300&quot; value=&quot;Slide 11 - &amp;quot;Why Self-Care?&amp;quot;&quot;/&gt;&lt;property id=&quot;20307&quot; value=&quot;649&quot;/&gt;&lt;/object&gt;&lt;object type=&quot;3&quot; unique_id=&quot;27245&quot;&gt;&lt;property id=&quot;20148&quot; value=&quot;5&quot;/&gt;&lt;property id=&quot;20300&quot; value=&quot;Slide 12 - &amp;quot;Behaviors and Attitudes&amp;quot;&quot;/&gt;&lt;property id=&quot;20307&quot; value=&quot;650&quot;/&gt;&lt;/object&gt;&lt;object type=&quot;3&quot; unique_id=&quot;27246&quot;&gt;&lt;property id=&quot;20148&quot; value=&quot;5&quot;/&gt;&lt;property id=&quot;20300&quot; value=&quot;Slide 13 - &amp;quot;Cranky or Burned Out… How Can I Tell?&amp;quot;&quot;/&gt;&lt;property id=&quot;20307&quot; value=&quot;651&quot;/&gt;&lt;/object&gt;&lt;object type=&quot;3&quot; unique_id=&quot;27247&quot;&gt;&lt;property id=&quot;20148&quot; value=&quot;5&quot;/&gt;&lt;property id=&quot;20300&quot; value=&quot;Slide 14 - &amp;quot;I’m worried I’m not just cranky… So what is Self-Care?&amp;quot;&quot;/&gt;&lt;property id=&quot;20307&quot; value=&quot;652&quot;/&gt;&lt;/object&gt;&lt;object type=&quot;3&quot; unique_id=&quot;27248&quot;&gt;&lt;property id=&quot;20148&quot; value=&quot;5&quot;/&gt;&lt;property id=&quot;20300&quot; value=&quot;Slide 15 - &amp;quot;Operationally Defined &amp;amp; ‘De-Mystified’&amp;quot;&quot;/&gt;&lt;property id=&quot;20307&quot; value=&quot;276&quot;/&gt;&lt;/object&gt;&lt;object type=&quot;3&quot; unique_id=&quot;27249&quot;&gt;&lt;property id=&quot;20148&quot; value=&quot;5&quot;/&gt;&lt;property id=&quot;20300&quot; value=&quot;Slide 16 - &amp;quot;Self-Care Is Individualized&amp;quot;&quot;/&gt;&lt;property id=&quot;20307&quot; value=&quot;653&quot;/&gt;&lt;/object&gt;&lt;object type=&quot;3&quot; unique_id=&quot;27250&quot;&gt;&lt;property id=&quot;20148&quot; value=&quot;5&quot;/&gt;&lt;property id=&quot;20300&quot; value=&quot;Slide 17 - &amp;quot;Posluns and Gall (2019)&amp;quot;&quot;/&gt;&lt;property id=&quot;20307&quot; value=&quot;270&quot;/&gt;&lt;/object&gt;&lt;object type=&quot;3&quot; unique_id=&quot;27251&quot;&gt;&lt;property id=&quot;20148&quot; value=&quot;5&quot;/&gt;&lt;property id=&quot;20300&quot; value=&quot;Slide 18 - &amp;quot;How can I take this information and develop a plan of action for my Self-Care?&amp;quot;&quot;/&gt;&lt;property id=&quot;20307&quot; value=&quot;654&quot;/&gt;&lt;/object&gt;&lt;object type=&quot;3&quot; unique_id=&quot;27252&quot;&gt;&lt;property id=&quot;20148&quot; value=&quot;5&quot;/&gt;&lt;property id=&quot;20300&quot; value=&quot;Slide 19 - &amp;quot;Spheres of Self-Care&amp;quot;&quot;/&gt;&lt;property id=&quot;20307&quot; value=&quot;288&quot;/&gt;&lt;/object&gt;&lt;object type=&quot;3&quot; unique_id=&quot;27253&quot;&gt;&lt;property id=&quot;20148&quot; value=&quot;5&quot;/&gt;&lt;property id=&quot;20300&quot; value=&quot;Slide 20 - &amp;quot;Components of a Self-Care Plan&amp;quot;&quot;/&gt;&lt;property id=&quot;20307&quot; value=&quot;289&quot;/&gt;&lt;/object&gt;&lt;object type=&quot;3&quot; unique_id=&quot;27254&quot;&gt;&lt;property id=&quot;20148&quot; value=&quot;5&quot;/&gt;&lt;property id=&quot;20300&quot; value=&quot;Slide 21 - &amp;quot;Self-Care Plan: Many Different Formats&amp;quot;&quot;/&gt;&lt;property id=&quot;20307&quot; value=&quot;290&quot;/&gt;&lt;/object&gt;&lt;object type=&quot;3&quot; unique_id=&quot;27255&quot;&gt;&lt;property id=&quot;20148&quot; value=&quot;5&quot;/&gt;&lt;property id=&quot;20300&quot; value=&quot;Slide 22 - &amp;quot;Extensive List of ‘Self-Care During A Pandemic’ Activities&amp;quot;&quot;/&gt;&lt;property id=&quot;20307&quot; value=&quot;655&quot;/&gt;&lt;/object&gt;&lt;object type=&quot;3&quot; unique_id=&quot;27256&quot;&gt;&lt;property id=&quot;20148&quot; value=&quot;5&quot;/&gt;&lt;property id=&quot;20300&quot; value=&quot;Slide 23 - &amp;quot;How does Self-Care relate to some responsibilities a leader/supervisor may have for modeling behaviors for colleag&quot;/&gt;&lt;property id=&quot;20307&quot; value=&quot;656&quot;/&gt;&lt;/object&gt;&lt;object type=&quot;3&quot; unique_id=&quot;27257&quot;&gt;&lt;property id=&quot;20148&quot; value=&quot;5&quot;/&gt;&lt;property id=&quot;20300&quot; value=&quot;Slide 24 - &amp;quot;Some General Questions&amp;quot;&quot;/&gt;&lt;property id=&quot;20307&quot; value=&quot;657&quot;/&gt;&lt;/object&gt;&lt;object type=&quot;3&quot; unique_id=&quot;27258&quot;&gt;&lt;property id=&quot;20148&quot; value=&quot;5&quot;/&gt;&lt;property id=&quot;20300&quot; value=&quot;Slide 25 - &amp;quot;Where does life start and work end and vice versa?&amp;quot;&quot;/&gt;&lt;property id=&quot;20307&quot; value=&quot;658&quot;/&gt;&lt;/object&gt;&lt;object type=&quot;3&quot; unique_id=&quot;27259&quot;&gt;&lt;property id=&quot;20148&quot; value=&quot;5&quot;/&gt;&lt;property id=&quot;20300&quot; value=&quot;Slide 26 - &amp;quot;Role Strain and Stress&amp;quot;&quot;/&gt;&lt;property id=&quot;20307&quot; value=&quot;659&quot;/&gt;&lt;/object&gt;&lt;object type=&quot;3&quot; unique_id=&quot;27260&quot;&gt;&lt;property id=&quot;20148&quot; value=&quot;5&quot;/&gt;&lt;property id=&quot;20300&quot; value=&quot;Slide 27 - &amp;quot;Pandemic Related Topics – Beyond Burnout for Medical Professionals&amp;quot;&quot;/&gt;&lt;property id=&quot;20307&quot; value=&quot;660&quot;/&gt;&lt;/object&gt;&lt;object type=&quot;3&quot; unique_id=&quot;27261&quot;&gt;&lt;property id=&quot;20148&quot; value=&quot;5&quot;/&gt;&lt;property id=&quot;20300&quot; value=&quot;Slide 28 - &amp;quot;Harvard MGH Toolkit&amp;quot;&quot;/&gt;&lt;property id=&quot;20307&quot; value=&quot;314&quot;/&gt;&lt;/object&gt;&lt;object type=&quot;3&quot; unique_id=&quot;27262&quot;&gt;&lt;property id=&quot;20148&quot; value=&quot;5&quot;/&gt;&lt;property id=&quot;20300&quot; value=&quot;Slide 29 - &amp;quot;Health Matters: How to Fight Pandemic Fatigue – 15 Self-Care Tips&amp;quot;&quot;/&gt;&lt;property id=&quot;20307&quot; value=&quot;318&quot;/&gt;&lt;/object&gt;&lt;object type=&quot;3&quot; unique_id=&quot;27263&quot;&gt;&lt;property id=&quot;20148&quot; value=&quot;5&quot;/&gt;&lt;property id=&quot;20300&quot; value=&quot;Slide 30 - &amp;quot;Psychological Flexibility &amp;quot;&quot;/&gt;&lt;property id=&quot;20307&quot; value=&quot;661&quot;/&gt;&lt;/object&gt;&lt;object type=&quot;3&quot; unique_id=&quot;27264&quot;&gt;&lt;property id=&quot;20148&quot; value=&quot;5&quot;/&gt;&lt;property id=&quot;20300&quot; value=&quot;Slide 31 - &amp;quot;How does this all relate to Ethics and Self-Care? &amp;quot;&quot;/&gt;&lt;property id=&quot;20307&quot; value=&quot;662&quot;/&gt;&lt;/object&gt;&lt;object type=&quot;3&quot; unique_id=&quot;27265&quot;&gt;&lt;property id=&quot;20148&quot; value=&quot;5&quot;/&gt;&lt;property id=&quot;20300&quot; value=&quot;Slide 32 - &amp;quot;Work at Home and Boundaries&amp;quot;&quot;/&gt;&lt;property id=&quot;20307&quot; value=&quot;663&quot;/&gt;&lt;/object&gt;&lt;object type=&quot;3&quot; unique_id=&quot;27266&quot;&gt;&lt;property id=&quot;20148&quot; value=&quot;5&quot;/&gt;&lt;property id=&quot;20300&quot; value=&quot;Slide 33 - &amp;quot;Current Demands&amp;quot;&quot;/&gt;&lt;property id=&quot;20307&quot; value=&quot;664&quot;/&gt;&lt;/object&gt;&lt;object type=&quot;3&quot; unique_id=&quot;27267&quot;&gt;&lt;property id=&quot;20148&quot; value=&quot;5&quot;/&gt;&lt;property id=&quot;20300&quot; value=&quot;Slide 34 - &amp;quot;Circling Back to Ethics&amp;quot;&quot;/&gt;&lt;property id=&quot;20307&quot; value=&quot;665&quot;/&gt;&lt;/object&gt;&lt;object type=&quot;3&quot; unique_id=&quot;27268&quot;&gt;&lt;property id=&quot;20148&quot; value=&quot;5&quot;/&gt;&lt;property id=&quot;20300&quot; value=&quot;Slide 35 - &amp;quot;A.5.g and h – These are important sections for our consideration&amp;quot;&quot;/&gt;&lt;property id=&quot;20307&quot; value=&quot;666&quot;/&gt;&lt;/object&gt;&lt;object type=&quot;3&quot; unique_id=&quot;27269&quot;&gt;&lt;property id=&quot;20148&quot; value=&quot;5&quot;/&gt;&lt;property id=&quot;20300&quot; value=&quot;Slide 36 - &amp;quot;Extending Boundaries Can Be Positive&amp;quot;&quot;/&gt;&lt;property id=&quot;20307&quot; value=&quot;667&quot;/&gt;&lt;/object&gt;&lt;object type=&quot;3&quot; unique_id=&quot;27270&quot;&gt;&lt;property id=&quot;20148&quot; value=&quot;5&quot;/&gt;&lt;property id=&quot;20300&quot; value=&quot;Slide 37 - &amp;quot;Design and Work From Home&amp;quot;&quot;/&gt;&lt;property id=&quot;20307&quot; value=&quot;668&quot;/&gt;&lt;/object&gt;&lt;object type=&quot;3&quot; unique_id=&quot;27271&quot;&gt;&lt;property id=&quot;20148&quot; value=&quot;5&quot;/&gt;&lt;property id=&quot;20300&quot; value=&quot;Slide 38 - &amp;quot;GW CRCRE Resources&amp;quot;&quot;/&gt;&lt;property id=&quot;20307&quot; value=&quot;669&quot;/&gt;&lt;/object&gt;&lt;object type=&quot;3&quot; unique_id=&quot;27272&quot;&gt;&lt;property id=&quot;20148&quot; value=&quot;5&quot;/&gt;&lt;property id=&quot;20300&quot; value=&quot;Slide 39 - &amp;quot;Self-Care and Success&amp;quot;&quot;/&gt;&lt;property id=&quot;20307&quot; value=&quot;670&quot;/&gt;&lt;/object&gt;&lt;object type=&quot;3&quot; unique_id=&quot;27273&quot;&gt;&lt;property id=&quot;20148&quot; value=&quot;5&quot;/&gt;&lt;property id=&quot;20300&quot; value=&quot;Slide 40 - &amp;quot;I almost miss my commute time?  Is that normal?&amp;quot;&quot;/&gt;&lt;property id=&quot;20307&quot; value=&quot;671&quot;/&gt;&lt;/object&gt;&lt;object type=&quot;3&quot; unique_id=&quot;27274&quot;&gt;&lt;property id=&quot;20148&quot; value=&quot;5&quot;/&gt;&lt;property id=&quot;20300&quot; value=&quot;Slide 41 - &amp;quot;Some Resources Speaking to Pandemic Commute Deprivation&amp;quot;&quot;/&gt;&lt;property id=&quot;20307&quot; value=&quot;638&quot;/&gt;&lt;/object&gt;&lt;object type=&quot;3&quot; unique_id=&quot;27275&quot;&gt;&lt;property id=&quot;20148&quot; value=&quot;5&quot;/&gt;&lt;property id=&quot;20300&quot; value=&quot;Slide 42 - &amp;quot;What do these resources commonly say?&amp;quot;&quot;/&gt;&lt;property id=&quot;20307&quot; value=&quot;673&quot;/&gt;&lt;/object&gt;&lt;object type=&quot;3&quot; unique_id=&quot;27276&quot;&gt;&lt;property id=&quot;20148&quot; value=&quot;5&quot;/&gt;&lt;property id=&quot;20300&quot; value=&quot;Slide 43 - &amp;quot;Teams Commuter Platform&amp;quot;&quot;/&gt;&lt;property id=&quot;20307&quot; value=&quot;674&quot;/&gt;&lt;/object&gt;&lt;object type=&quot;3&quot; unique_id=&quot;27277&quot;&gt;&lt;property id=&quot;20148&quot; value=&quot;5&quot;/&gt;&lt;property id=&quot;20300&quot; value=&quot;Slide 44 - &amp;quot;How does your generational Identity relate to your Self-Care needs?&amp;quot;&quot;/&gt;&lt;property id=&quot;20307&quot; value=&quot;675&quot;/&gt;&lt;/object&gt;&lt;object type=&quot;3&quot; unique_id=&quot;27278&quot;&gt;&lt;property id=&quot;20148&quot; value=&quot;5&quot;/&gt;&lt;property id=&quot;20300&quot; value=&quot;Slide 45 - &amp;quot;Ability to Laugh and Self-Care&amp;quot;&quot;/&gt;&lt;property id=&quot;20307&quot; value=&quot;676&quot;/&gt;&lt;/object&gt;&lt;object type=&quot;3&quot; unique_id=&quot;27279&quot;&gt;&lt;property id=&quot;20148&quot; value=&quot;5&quot;/&gt;&lt;property id=&quot;20300&quot; value=&quot;Slide 46 - &amp;quot;Work Life Balance&amp;quot;&quot;/&gt;&lt;property id=&quot;20307&quot; value=&quot;677&quot;/&gt;&lt;/object&gt;&lt;object type=&quot;3&quot; unique_id=&quot;27280&quot;&gt;&lt;property id=&quot;20148&quot; value=&quot;5&quot;/&gt;&lt;property id=&quot;20300&quot; value=&quot;Slide 47 - &amp;quot;Work Life Balance as Public Health Issue&amp;quot;&quot;/&gt;&lt;property id=&quot;20307&quot; value=&quot;678&quot;/&gt;&lt;/object&gt;&lt;object type=&quot;3&quot; unique_id=&quot;27281&quot;&gt;&lt;property id=&quot;20148&quot; value=&quot;5&quot;/&gt;&lt;property id=&quot;20300&quot; value=&quot;Slide 48 - &amp;quot;Generations and Technology&amp;quot;&quot;/&gt;&lt;property id=&quot;20307&quot; value=&quot;679&quot;/&gt;&lt;/object&gt;&lt;object type=&quot;3&quot; unique_id=&quot;27282&quot;&gt;&lt;property id=&quot;20148&quot; value=&quot;5&quot;/&gt;&lt;property id=&quot;20300&quot; value=&quot;Slide 49 - &amp;quot;What are some thoughts on the how technology relates to Self-Care?&amp;quot;&quot;/&gt;&lt;property id=&quot;20307&quot; value=&quot;680&quot;/&gt;&lt;/object&gt;&lt;object type=&quot;3&quot; unique_id=&quot;27283&quot;&gt;&lt;property id=&quot;20148&quot; value=&quot;5&quot;/&gt;&lt;property id=&quot;20300&quot; value=&quot;Slide 50 - &amp;quot;Technology&amp;quot;&quot;/&gt;&lt;property id=&quot;20307&quot; value=&quot;681&quot;/&gt;&lt;/object&gt;&lt;object type=&quot;3&quot; unique_id=&quot;27284&quot;&gt;&lt;property id=&quot;20148&quot; value=&quot;5&quot;/&gt;&lt;property id=&quot;20300&quot; value=&quot;Slide 51 - &amp;quot;Continuum of Technology Users&amp;quot;&quot;/&gt;&lt;property id=&quot;20307&quot; value=&quot;682&quot;/&gt;&lt;/object&gt;&lt;object type=&quot;3&quot; unique_id=&quot;27285&quot;&gt;&lt;property id=&quot;20148&quot; value=&quot;5&quot;/&gt;&lt;property id=&quot;20300&quot; value=&quot;Slide 52 - &amp;quot;Is zoom fatigue a real thing? Is it just me?&amp;quot;&quot;/&gt;&lt;property id=&quot;20307&quot; value=&quot;683&quot;/&gt;&lt;/object&gt;&lt;object type=&quot;3&quot; unique_id=&quot;27286&quot;&gt;&lt;property id=&quot;20148&quot; value=&quot;5&quot;/&gt;&lt;property id=&quot;20300&quot; value=&quot;Slide 53 - &amp;quot;Zoom Fatigue - Introverts &amp;quot;&quot;/&gt;&lt;property id=&quot;20307&quot; value=&quot;684&quot;/&gt;&lt;/object&gt;&lt;object type=&quot;3&quot; unique_id=&quot;27287&quot;&gt;&lt;property id=&quot;20148&quot; value=&quot;5&quot;/&gt;&lt;property id=&quot;20300&quot; value=&quot;Slide 54 - &amp;quot;Zoom Fatigue Fixes&amp;quot;&quot;/&gt;&lt;property id=&quot;20307&quot; value=&quot;685&quot;/&gt;&lt;/object&gt;&lt;object type=&quot;3&quot; unique_id=&quot;27288&quot;&gt;&lt;property id=&quot;20148&quot; value=&quot;5&quot;/&gt;&lt;property id=&quot;20300&quot; value=&quot;Slide 55 - &amp;quot;Tips to Beat Zoom Fatigue&amp;quot;&quot;/&gt;&lt;property id=&quot;20307&quot; value=&quot;686&quot;/&gt;&lt;/object&gt;&lt;object type=&quot;3&quot; unique_id=&quot;27289&quot;&gt;&lt;property id=&quot;20148&quot; value=&quot;5&quot;/&gt;&lt;property id=&quot;20300&quot; value=&quot;Slide 56 - &amp;quot;Again, Humor Can Be Self-Care&amp;quot;&quot;/&gt;&lt;property id=&quot;20307&quot; value=&quot;687&quot;/&gt;&lt;/object&gt;&lt;object type=&quot;3&quot; unique_id=&quot;27290&quot;&gt;&lt;property id=&quot;20148&quot; value=&quot;5&quot;/&gt;&lt;property id=&quot;20300&quot; value=&quot;Slide 57 - &amp;quot;What is the best platform/approach?&amp;quot;&quot;/&gt;&lt;property id=&quot;20307&quot; value=&quot;688&quot;/&gt;&lt;/object&gt;&lt;object type=&quot;3&quot; unique_id=&quot;27291&quot;&gt;&lt;property id=&quot;20148&quot; value=&quot;5&quot;/&gt;&lt;property id=&quot;20300&quot; value=&quot;Slide 58 - &amp;quot;More on Meetings…&amp;quot;&quot;/&gt;&lt;property id=&quot;20307&quot; value=&quot;689&quot;/&gt;&lt;/object&gt;&lt;object type=&quot;3&quot; unique_id=&quot;27292&quot;&gt;&lt;property id=&quot;20148&quot; value=&quot;5&quot;/&gt;&lt;property id=&quot;20300&quot; value=&quot;Slide 59 - &amp;quot;What rules have you set for yourself?&amp;quot;&quot;/&gt;&lt;property id=&quot;20307&quot; value=&quot;690&quot;/&gt;&lt;/object&gt;&lt;object type=&quot;3&quot; unique_id=&quot;27293&quot;&gt;&lt;property id=&quot;20148&quot; value=&quot;5&quot;/&gt;&lt;property id=&quot;20300&quot; value=&quot;Slide 60 - &amp;quot;About that chat function in your meeting…&amp;quot;&quot;/&gt;&lt;property id=&quot;20307&quot; value=&quot;691&quot;/&gt;&lt;/object&gt;&lt;object type=&quot;3&quot; unique_id=&quot;27294&quot;&gt;&lt;property id=&quot;20148&quot; value=&quot;5&quot;/&gt;&lt;property id=&quot;20300&quot; value=&quot;Slide 61 - &amp;quot;Bluetooth and Alexa&amp;quot;&quot;/&gt;&lt;property id=&quot;20307&quot; value=&quot;692&quot;/&gt;&lt;/object&gt;&lt;object type=&quot;3&quot; unique_id=&quot;27295&quot;&gt;&lt;property id=&quot;20148&quot; value=&quot;5&quot;/&gt;&lt;property id=&quot;20300&quot; value=&quot;Slide 62 - &amp;quot;What information is out there speaking to work/life balance current day?&amp;quot;&quot;/&gt;&lt;property id=&quot;20307&quot; value=&quot;693&quot;/&gt;&lt;/object&gt;&lt;object type=&quot;3&quot; unique_id=&quot;27296&quot;&gt;&lt;property id=&quot;20148&quot; value=&quot;5&quot;/&gt;&lt;property id=&quot;20300&quot; value=&quot;Slide 63 - &amp;quot;Pew Research&amp;quot;&quot;/&gt;&lt;property id=&quot;20307&quot; value=&quot;694&quot;/&gt;&lt;/object&gt;&lt;object type=&quot;3&quot; unique_id=&quot;27297&quot;&gt;&lt;property id=&quot;20148&quot; value=&quot;5&quot;/&gt;&lt;property id=&quot;20300&quot; value=&quot;Slide 64 - &amp;quot;12 Steps to Work Life Balance&amp;quot;&quot;/&gt;&lt;property id=&quot;20307&quot; value=&quot;695&quot;/&gt;&lt;/object&gt;&lt;object type=&quot;3&quot; unique_id=&quot;27298&quot;&gt;&lt;property id=&quot;20148&quot; value=&quot;5&quot;/&gt;&lt;property id=&quot;20300&quot; value=&quot;Slide 65 - &amp;quot;The Slate&amp;quot;&quot;/&gt;&lt;property id=&quot;20307&quot; value=&quot;697&quot;/&gt;&lt;/object&gt;&lt;object type=&quot;3&quot; unique_id=&quot;27299&quot;&gt;&lt;property id=&quot;20148&quot; value=&quot;5&quot;/&gt;&lt;property id=&quot;20300&quot; value=&quot;Slide 66 - &amp;quot;7 Tips on Pandemic Redefinition of WLB&amp;quot;&quot;/&gt;&lt;property id=&quot;20307&quot; value=&quot;696&quot;/&gt;&lt;/object&gt;&lt;object type=&quot;3&quot; unique_id=&quot;27300&quot;&gt;&lt;property id=&quot;20148&quot; value=&quot;5&quot;/&gt;&lt;property id=&quot;20300&quot; value=&quot;Slide 67 - &amp;quot;I feel ‘blah’ all the time.  Is it just me?&amp;quot;&quot;/&gt;&lt;property id=&quot;20307&quot; value=&quot;698&quot;/&gt;&lt;/object&gt;&lt;object type=&quot;3&quot; unique_id=&quot;27301&quot;&gt;&lt;property id=&quot;20148&quot; value=&quot;5&quot;/&gt;&lt;property id=&quot;20300&quot; value=&quot;Slide 68 - &amp;quot;How do I stay alert and motivated when I feel sluggish and dull?&amp;quot;&quot;/&gt;&lt;property id=&quot;20307&quot; value=&quot;699&quot;/&gt;&lt;/object&gt;&lt;object type=&quot;3&quot; unique_id=&quot;27302&quot;&gt;&lt;property id=&quot;20148&quot; value=&quot;5&quot;/&gt;&lt;property id=&quot;20300&quot; value=&quot;Slide 69 - &amp;quot;Bradley, Whisenhunt, Adamson, &amp;amp; Kress (2013)&amp;quot;&quot;/&gt;&lt;property id=&quot;20307&quot; value=&quot;347&quot;/&gt;&lt;/object&gt;&lt;object type=&quot;3&quot; unique_id=&quot;27303&quot;&gt;&lt;property id=&quot;20148&quot; value=&quot;5&quot;/&gt;&lt;property id=&quot;20300&quot; value=&quot;Slide 70 - &amp;quot;The Atlantic – Late Stage Pandemic and the Brain&amp;quot;&quot;/&gt;&lt;property id=&quot;20307&quot; value=&quot;700&quot;/&gt;&lt;/object&gt;&lt;object type=&quot;3&quot; unique_id=&quot;27304&quot;&gt;&lt;property id=&quot;20148&quot; value=&quot;5&quot;/&gt;&lt;property id=&quot;20300&quot; value=&quot;Slide 71 - &amp;quot;I’m vaccinated.  Now What?&amp;quot;&quot;/&gt;&lt;property id=&quot;20307&quot; value=&quot;701&quot;/&gt;&lt;/object&gt;&lt;object type=&quot;3&quot; unique_id=&quot;27305&quot;&gt;&lt;property id=&quot;20148&quot; value=&quot;5&quot;/&gt;&lt;property id=&quot;20300&quot; value=&quot;Slide 72 - &amp;quot;Fears and Concerns&amp;quot;&quot;/&gt;&lt;property id=&quot;20307&quot; value=&quot;702&quot;/&gt;&lt;/object&gt;&lt;object type=&quot;3&quot; unique_id=&quot;27306&quot;&gt;&lt;property id=&quot;20148&quot; value=&quot;5&quot;/&gt;&lt;property id=&quot;20300&quot; value=&quot;Slide 73 - &amp;quot;Risk Mitigation&amp;quot;&quot;/&gt;&lt;property id=&quot;20307&quot; value=&quot;703&quot;/&gt;&lt;/object&gt;&lt;object type=&quot;3&quot; unique_id=&quot;27307&quot;&gt;&lt;property id=&quot;20148&quot; value=&quot;5&quot;/&gt;&lt;property id=&quot;20300&quot; value=&quot;Slide 74 - &amp;quot;Don’t get in your own way!&amp;quot;&quot;/&gt;&lt;property id=&quot;20307&quot; value=&quot;704&quot;/&gt;&lt;/object&gt;&lt;object type=&quot;3&quot; unique_id=&quot;27308&quot;&gt;&lt;property id=&quot;20148&quot; value=&quot;5&quot;/&gt;&lt;property id=&quot;20300&quot; value=&quot;Slide 75 - &amp;quot;Many Resources Pontificating Next Phase&amp;quot;&quot;/&gt;&lt;property id=&quot;20307&quot; value=&quot;672&quot;/&gt;&lt;/object&gt;&lt;object type=&quot;3&quot; unique_id=&quot;27309&quot;&gt;&lt;property id=&quot;20148&quot; value=&quot;5&quot;/&gt;&lt;property id=&quot;20300&quot; value=&quot;Slide 76 - &amp;quot;Bottom Line From Resources&amp;quot;&quot;/&gt;&lt;property id=&quot;20307&quot; value=&quot;705&quot;/&gt;&lt;/object&gt;&lt;object type=&quot;3&quot; unique_id=&quot;27310&quot;&gt;&lt;property id=&quot;20148&quot; value=&quot;5&quot;/&gt;&lt;property id=&quot;20300&quot; value=&quot;Slide 77 - &amp;quot;Post Pandemic&amp;quot;&quot;/&gt;&lt;property id=&quot;20307&quot; value=&quot;706&quot;/&gt;&lt;/object&gt;&lt;object type=&quot;3&quot; unique_id=&quot;27311&quot;&gt;&lt;property id=&quot;20148&quot; value=&quot;5&quot;/&gt;&lt;property id=&quot;20300&quot; value=&quot;Slide 78 - &amp;quot;Past Successes and Current Demands&amp;quot;&quot;/&gt;&lt;property id=&quot;20307&quot; value=&quot;307&quot;/&gt;&lt;/object&gt;&lt;object type=&quot;3&quot; unique_id=&quot;27312&quot;&gt;&lt;property id=&quot;20148&quot; value=&quot;5&quot;/&gt;&lt;property id=&quot;20300&quot; value=&quot;Slide 79 - &amp;quot;Questions&amp;quot;&quot;/&gt;&lt;property id=&quot;20307&quot; value=&quot;349&quot;/&gt;&lt;/object&gt;&lt;object type=&quot;3&quot; unique_id=&quot;27313&quot;&gt;&lt;property id=&quot;20148&quot; value=&quot;5&quot;/&gt;&lt;property id=&quot;20300&quot; value=&quot;Slide 80 - &amp;quot;Acknowledgement &amp;amp; Disclaimer&amp;quot;&quot;/&gt;&lt;property id=&quot;20307&quot; value=&quot;640&quot;/&gt;&lt;/object&gt;&lt;/object&gt;&lt;object type=&quot;8&quot; unique_id=&quot;13962&quot;&gt;&lt;/object&gt;&lt;/object&gt;&lt;/database&gt;"/>
  <p:tag name="SECTOMILLISECCONVERTED" val="1"/>
  <p:tag name="ARTICULATE_SLIDE_COUNT" val="8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04065"/>
      </a:dk2>
      <a:lt2>
        <a:srgbClr val="FFEEBB"/>
      </a:lt2>
      <a:accent1>
        <a:srgbClr val="004065"/>
      </a:accent1>
      <a:accent2>
        <a:srgbClr val="7AC144"/>
      </a:accent2>
      <a:accent3>
        <a:srgbClr val="047CAE"/>
      </a:accent3>
      <a:accent4>
        <a:srgbClr val="008367"/>
      </a:accent4>
      <a:accent5>
        <a:srgbClr val="FFC82E"/>
      </a:accent5>
      <a:accent6>
        <a:srgbClr val="FFEEBB"/>
      </a:accent6>
      <a:hlink>
        <a:srgbClr val="047CAE"/>
      </a:hlink>
      <a:folHlink>
        <a:srgbClr val="047CAE"/>
      </a:folHlink>
    </a:clrScheme>
    <a:fontScheme name="Calibri">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4394</TotalTime>
  <Words>4563</Words>
  <Application>Microsoft Office PowerPoint</Application>
  <PresentationFormat>Widescreen</PresentationFormat>
  <Paragraphs>454</Paragraphs>
  <Slides>84</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84</vt:i4>
      </vt:variant>
    </vt:vector>
  </HeadingPairs>
  <TitlesOfParts>
    <vt:vector size="92" baseType="lpstr">
      <vt:lpstr>Arial</vt:lpstr>
      <vt:lpstr>Calibri</vt:lpstr>
      <vt:lpstr>Calibri Light</vt:lpstr>
      <vt:lpstr>Corbel</vt:lpstr>
      <vt:lpstr>Courier New</vt:lpstr>
      <vt:lpstr>Gill Sans Light</vt:lpstr>
      <vt:lpstr>Wingdings</vt:lpstr>
      <vt:lpstr>Office Theme</vt:lpstr>
      <vt:lpstr>Now, More Than Ever:  The Ethical Practice of Rehabilitation Professional Self-Care</vt:lpstr>
      <vt:lpstr>Acknowledgement &amp; Disclaimer</vt:lpstr>
      <vt:lpstr>Ellen Sokolowski</vt:lpstr>
      <vt:lpstr>Center for Innovative Training in Vocational Rehabilitation  (CIT-VR)</vt:lpstr>
      <vt:lpstr>About Your Presenter</vt:lpstr>
      <vt:lpstr>Acknowledgement</vt:lpstr>
      <vt:lpstr>Unprecedented</vt:lpstr>
      <vt:lpstr>So many people are hurting… am I being selfish worrying about my own needs?</vt:lpstr>
      <vt:lpstr>CRCC Code of Ethics Section D</vt:lpstr>
      <vt:lpstr>Further and More Specifically</vt:lpstr>
      <vt:lpstr>CRCC Code’s Principles and Values</vt:lpstr>
      <vt:lpstr>ACA Code</vt:lpstr>
      <vt:lpstr>Why Should Rehabilitation Leaders and Counselors Engage in ‘Self-Care?’</vt:lpstr>
      <vt:lpstr>Why Self-Care?</vt:lpstr>
      <vt:lpstr>Behaviors and Attitudes</vt:lpstr>
      <vt:lpstr>Cranky or Burned Out… How Can I Tell?</vt:lpstr>
      <vt:lpstr>I’m worried I’m not just cranky… So what is Self-Care?</vt:lpstr>
      <vt:lpstr>Operationally Defined &amp; ‘De-Mystified’</vt:lpstr>
      <vt:lpstr>Self-Care Is Individualized</vt:lpstr>
      <vt:lpstr>Posluns and Gall (2019)</vt:lpstr>
      <vt:lpstr>How can I take this information and develop a plan of action for my Self-Care?</vt:lpstr>
      <vt:lpstr>Spheres of Self-Care</vt:lpstr>
      <vt:lpstr>Components of a Self-Care Plan</vt:lpstr>
      <vt:lpstr>Self-Care Plan: Many Different Formats</vt:lpstr>
      <vt:lpstr>Extensive List of ‘Self-Care During A Pandemic’ Activities</vt:lpstr>
      <vt:lpstr>How does Self-Care relate to some responsibilities a leader/supervisor may have for modeling behaviors for colleagues?</vt:lpstr>
      <vt:lpstr>Some General Questions</vt:lpstr>
      <vt:lpstr>Where does life start and work end and vice versa?</vt:lpstr>
      <vt:lpstr>Role Strain and Stress</vt:lpstr>
      <vt:lpstr>Pandemic Related Topics – Beyond Burnout for Medical Professionals</vt:lpstr>
      <vt:lpstr>Harvard MGH Toolkit</vt:lpstr>
      <vt:lpstr>Health Matters: How to Fight Pandemic Fatigue – 15 Self-Care Tips</vt:lpstr>
      <vt:lpstr>Psychological Flexibility </vt:lpstr>
      <vt:lpstr>How does this all relate to Ethics and Self-Care? </vt:lpstr>
      <vt:lpstr>Work at Home and Boundaries</vt:lpstr>
      <vt:lpstr>Current Demands</vt:lpstr>
      <vt:lpstr>Circling Back to Ethics</vt:lpstr>
      <vt:lpstr>A.5.g and h – These are important sections for our consideration</vt:lpstr>
      <vt:lpstr>Extending Boundaries Can Be Positive</vt:lpstr>
      <vt:lpstr>Design and Work From Home</vt:lpstr>
      <vt:lpstr>GW CRCRE Resources</vt:lpstr>
      <vt:lpstr>Self-Care and Success</vt:lpstr>
      <vt:lpstr>I almost miss my commute time?  Is that normal?</vt:lpstr>
      <vt:lpstr>Some Resources Speaking to Pandemic Commute Deprivation</vt:lpstr>
      <vt:lpstr>What do these resources commonly say?</vt:lpstr>
      <vt:lpstr>Teams Commuter Platform</vt:lpstr>
      <vt:lpstr>How does your generational Identity relate to your Self-Care needs?</vt:lpstr>
      <vt:lpstr>Ability to Laugh and Self-Care</vt:lpstr>
      <vt:lpstr>Work Life Balance</vt:lpstr>
      <vt:lpstr>Work Life Balance as Public Health Issue</vt:lpstr>
      <vt:lpstr>Generations and Technology</vt:lpstr>
      <vt:lpstr>What are some thoughts on how technology relates to Self-Care?</vt:lpstr>
      <vt:lpstr>Technology</vt:lpstr>
      <vt:lpstr>Continuum of Technology Users</vt:lpstr>
      <vt:lpstr>Is zoom fatigue a real thing? Is it just me?</vt:lpstr>
      <vt:lpstr>Zoom Fatigue - Introverts </vt:lpstr>
      <vt:lpstr>Zoom Fatigue Fixes</vt:lpstr>
      <vt:lpstr>Tips to Beat Zoom Fatigue</vt:lpstr>
      <vt:lpstr>Again, Humor Can Be Self-Care</vt:lpstr>
      <vt:lpstr>What is the best platform/approach?</vt:lpstr>
      <vt:lpstr>More on Meetings…</vt:lpstr>
      <vt:lpstr>What rules have you set for yourself?</vt:lpstr>
      <vt:lpstr>About that chat function in your meeting…</vt:lpstr>
      <vt:lpstr>Bluetooth and Alexa</vt:lpstr>
      <vt:lpstr>What information is out there speaking to work/life balance current day?</vt:lpstr>
      <vt:lpstr>Pew Research</vt:lpstr>
      <vt:lpstr>12 Steps to Work Life Balance</vt:lpstr>
      <vt:lpstr>The Slate</vt:lpstr>
      <vt:lpstr>7 Tips on Pandemic Redefinition of WLB</vt:lpstr>
      <vt:lpstr>I feel ‘blah’ all the time.  Is it just me?</vt:lpstr>
      <vt:lpstr>How do I stay alert and motivated when I feel sluggish and dull?</vt:lpstr>
      <vt:lpstr>Bradley, Whisenhunt, Adamson, &amp; Kress (2013)</vt:lpstr>
      <vt:lpstr>The Atlantic – Late Stage Pandemic and the Brain</vt:lpstr>
      <vt:lpstr>I’m vaccinated.  Now What?</vt:lpstr>
      <vt:lpstr>Fears and Concerns</vt:lpstr>
      <vt:lpstr>Risk Mitigation</vt:lpstr>
      <vt:lpstr>Don’t get in your own way!</vt:lpstr>
      <vt:lpstr>Many Resources Pontificating Next Phase</vt:lpstr>
      <vt:lpstr>Additional Self-Care Resources</vt:lpstr>
      <vt:lpstr>Bottom Line From Resources</vt:lpstr>
      <vt:lpstr>Post Pandemic</vt:lpstr>
      <vt:lpstr>Past Successes and Current Demands</vt:lpstr>
      <vt:lpstr>Questions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Now More Than Ever: The Ethical Practice of Rehabilitation Professional Self Care</dc:title>
  <dc:creator>lalley@eri-wi.org</dc:creator>
  <cp:lastModifiedBy>Dawn Lalley</cp:lastModifiedBy>
  <cp:revision>148</cp:revision>
  <cp:lastPrinted>2020-08-13T19:57:51Z</cp:lastPrinted>
  <dcterms:created xsi:type="dcterms:W3CDTF">2020-07-01T21:47:14Z</dcterms:created>
  <dcterms:modified xsi:type="dcterms:W3CDTF">2021-06-14T19:28:07Z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E83CBAAE-C2BA-4CF1-BAC9-60A04BD1DC56</vt:lpwstr>
  </property>
  <property fmtid="{D5CDD505-2E9C-101B-9397-08002B2CF9AE}" pid="3" name="ArticulatePath">
    <vt:lpwstr>powerpoint_Eithics-and-Social-Media_CIT-VR</vt:lpwstr>
  </property>
</Properties>
</file>