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notesSlides/notesSlide7.xml" ContentType="application/vnd.openxmlformats-officedocument.presentationml.notesSlide+xml"/>
  <Override PartName="/ppt/tags/tag10.xml" ContentType="application/vnd.openxmlformats-officedocument.presentationml.tags+xml"/>
  <Override PartName="/ppt/notesSlides/notesSlide8.xml" ContentType="application/vnd.openxmlformats-officedocument.presentationml.notesSlide+xml"/>
  <Override PartName="/ppt/tags/tag11.xml" ContentType="application/vnd.openxmlformats-officedocument.presentationml.tags+xml"/>
  <Override PartName="/ppt/notesSlides/notesSlide9.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notesSlides/notesSlide10.xml" ContentType="application/vnd.openxmlformats-officedocument.presentationml.notesSlide+xml"/>
  <Override PartName="/ppt/tags/tag14.xml" ContentType="application/vnd.openxmlformats-officedocument.presentationml.tags+xml"/>
  <Override PartName="/ppt/notesSlides/notesSlide11.xml" ContentType="application/vnd.openxmlformats-officedocument.presentationml.notesSlide+xml"/>
  <Override PartName="/ppt/tags/tag15.xml" ContentType="application/vnd.openxmlformats-officedocument.presentationml.tags+xml"/>
  <Override PartName="/ppt/notesSlides/notesSlide12.xml" ContentType="application/vnd.openxmlformats-officedocument.presentationml.notesSlide+xml"/>
  <Override PartName="/ppt/tags/tag16.xml" ContentType="application/vnd.openxmlformats-officedocument.presentationml.tags+xml"/>
  <Override PartName="/ppt/notesSlides/notesSlide13.xml" ContentType="application/vnd.openxmlformats-officedocument.presentationml.notesSlide+xml"/>
  <Override PartName="/ppt/tags/tag17.xml" ContentType="application/vnd.openxmlformats-officedocument.presentationml.tags+xml"/>
  <Override PartName="/ppt/notesSlides/notesSlide14.xml" ContentType="application/vnd.openxmlformats-officedocument.presentationml.notesSlide+xml"/>
  <Override PartName="/ppt/tags/tag18.xml" ContentType="application/vnd.openxmlformats-officedocument.presentationml.tags+xml"/>
  <Override PartName="/ppt/notesSlides/notesSlide15.xml" ContentType="application/vnd.openxmlformats-officedocument.presentationml.notesSlide+xml"/>
  <Override PartName="/ppt/tags/tag19.xml" ContentType="application/vnd.openxmlformats-officedocument.presentationml.tags+xml"/>
  <Override PartName="/ppt/notesSlides/notesSlide16.xml" ContentType="application/vnd.openxmlformats-officedocument.presentationml.notesSlide+xml"/>
  <Override PartName="/ppt/tags/tag20.xml" ContentType="application/vnd.openxmlformats-officedocument.presentationml.tags+xml"/>
  <Override PartName="/ppt/notesSlides/notesSlide17.xml" ContentType="application/vnd.openxmlformats-officedocument.presentationml.notesSlide+xml"/>
  <Override PartName="/ppt/tags/tag21.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5"/>
  </p:notesMasterIdLst>
  <p:handoutMasterIdLst>
    <p:handoutMasterId r:id="rId26"/>
  </p:handoutMasterIdLst>
  <p:sldIdLst>
    <p:sldId id="471" r:id="rId5"/>
    <p:sldId id="387" r:id="rId6"/>
    <p:sldId id="472" r:id="rId7"/>
    <p:sldId id="429" r:id="rId8"/>
    <p:sldId id="403" r:id="rId9"/>
    <p:sldId id="383" r:id="rId10"/>
    <p:sldId id="473" r:id="rId11"/>
    <p:sldId id="391" r:id="rId12"/>
    <p:sldId id="462" r:id="rId13"/>
    <p:sldId id="463" r:id="rId14"/>
    <p:sldId id="469" r:id="rId15"/>
    <p:sldId id="470" r:id="rId16"/>
    <p:sldId id="448" r:id="rId17"/>
    <p:sldId id="475" r:id="rId18"/>
    <p:sldId id="449" r:id="rId19"/>
    <p:sldId id="464" r:id="rId20"/>
    <p:sldId id="465" r:id="rId21"/>
    <p:sldId id="466" r:id="rId22"/>
    <p:sldId id="450" r:id="rId23"/>
    <p:sldId id="461" r:id="rId24"/>
  </p:sldIdLst>
  <p:sldSz cx="9144000" cy="6858000" type="screen4x3"/>
  <p:notesSz cx="7010400" cy="9296400"/>
  <p:custDataLst>
    <p:tags r:id="rId2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9B60F5F-B65F-EE2F-968C-B527CEC5D48B}" name="Bob Schmidt" initials="RMS" userId="Bob Schmidt"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chmidt, Bob" initials="SB" lastIdx="1" clrIdx="0">
    <p:extLst>
      <p:ext uri="{19B8F6BF-5375-455C-9EA6-DF929625EA0E}">
        <p15:presenceInfo xmlns:p15="http://schemas.microsoft.com/office/powerpoint/2012/main" userId="S-1-5-21-1177238915-1767777339-682003330-75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D6CC"/>
    <a:srgbClr val="020592"/>
    <a:srgbClr val="F97817"/>
    <a:srgbClr val="E9EDF4"/>
    <a:srgbClr val="D0D8E8"/>
    <a:srgbClr val="1F8C48"/>
    <a:srgbClr val="4F81BD"/>
    <a:srgbClr val="000000"/>
    <a:srgbClr val="FF04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49" autoAdjust="0"/>
    <p:restoredTop sz="83191" autoAdjust="0"/>
  </p:normalViewPr>
  <p:slideViewPr>
    <p:cSldViewPr>
      <p:cViewPr varScale="1">
        <p:scale>
          <a:sx n="79" d="100"/>
          <a:sy n="79" d="100"/>
        </p:scale>
        <p:origin x="280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3" d="100"/>
        <a:sy n="93" d="100"/>
      </p:scale>
      <p:origin x="0" y="0"/>
    </p:cViewPr>
  </p:sorterViewPr>
  <p:notesViewPr>
    <p:cSldViewPr>
      <p:cViewPr varScale="1">
        <p:scale>
          <a:sx n="83" d="100"/>
          <a:sy n="83" d="100"/>
        </p:scale>
        <p:origin x="2958"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gs" Target="tags/tag1.xml"/><Relationship Id="rId30" Type="http://schemas.openxmlformats.org/officeDocument/2006/relationships/viewProps" Target="view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76" tIns="46588" rIns="93176" bIns="46588" rtlCol="0"/>
          <a:lstStyle>
            <a:lvl1pPr algn="l">
              <a:defRPr sz="1200"/>
            </a:lvl1pPr>
          </a:lstStyle>
          <a:p>
            <a:endParaRPr lang="en-US" dirty="0"/>
          </a:p>
        </p:txBody>
      </p:sp>
      <p:sp>
        <p:nvSpPr>
          <p:cNvPr id="3" name="Date Placeholder 2"/>
          <p:cNvSpPr>
            <a:spLocks noGrp="1"/>
          </p:cNvSpPr>
          <p:nvPr>
            <p:ph type="dt" sz="quarter" idx="1"/>
          </p:nvPr>
        </p:nvSpPr>
        <p:spPr>
          <a:xfrm>
            <a:off x="3970939" y="1"/>
            <a:ext cx="3037840" cy="464820"/>
          </a:xfrm>
          <a:prstGeom prst="rect">
            <a:avLst/>
          </a:prstGeom>
        </p:spPr>
        <p:txBody>
          <a:bodyPr vert="horz" lIns="93176" tIns="46588" rIns="93176" bIns="46588" rtlCol="0"/>
          <a:lstStyle>
            <a:lvl1pPr algn="r">
              <a:defRPr sz="1200"/>
            </a:lvl1pPr>
          </a:lstStyle>
          <a:p>
            <a:fld id="{B423A407-CE35-457D-B63C-5861733B4977}" type="datetimeFigureOut">
              <a:rPr lang="en-US" smtClean="0"/>
              <a:pPr/>
              <a:t>10/21/2025</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6" tIns="46588" rIns="93176" bIns="4658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3176" tIns="46588" rIns="93176" bIns="46588" rtlCol="0" anchor="b"/>
          <a:lstStyle>
            <a:lvl1pPr algn="r">
              <a:defRPr sz="1200"/>
            </a:lvl1pPr>
          </a:lstStyle>
          <a:p>
            <a:fld id="{6C2BE949-6303-4B72-9378-7B7DACEC9E11}" type="slidenum">
              <a:rPr lang="en-US" smtClean="0"/>
              <a:pPr/>
              <a:t>‹#›</a:t>
            </a:fld>
            <a:endParaRPr lang="en-US" dirty="0"/>
          </a:p>
        </p:txBody>
      </p:sp>
    </p:spTree>
    <p:extLst>
      <p:ext uri="{BB962C8B-B14F-4D97-AF65-F5344CB8AC3E}">
        <p14:creationId xmlns:p14="http://schemas.microsoft.com/office/powerpoint/2010/main" val="22588197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76" tIns="46588" rIns="93176" bIns="46588" rtlCol="0"/>
          <a:lstStyle>
            <a:lvl1pPr algn="l">
              <a:defRPr sz="1200"/>
            </a:lvl1pPr>
          </a:lstStyle>
          <a:p>
            <a:endParaRPr lang="en-US" dirty="0"/>
          </a:p>
        </p:txBody>
      </p:sp>
      <p:sp>
        <p:nvSpPr>
          <p:cNvPr id="3" name="Date Placeholder 2"/>
          <p:cNvSpPr>
            <a:spLocks noGrp="1"/>
          </p:cNvSpPr>
          <p:nvPr>
            <p:ph type="dt" idx="1"/>
          </p:nvPr>
        </p:nvSpPr>
        <p:spPr>
          <a:xfrm>
            <a:off x="3970939" y="1"/>
            <a:ext cx="3037840" cy="464820"/>
          </a:xfrm>
          <a:prstGeom prst="rect">
            <a:avLst/>
          </a:prstGeom>
        </p:spPr>
        <p:txBody>
          <a:bodyPr vert="horz" lIns="93176" tIns="46588" rIns="93176" bIns="46588" rtlCol="0"/>
          <a:lstStyle>
            <a:lvl1pPr algn="r">
              <a:defRPr sz="1200"/>
            </a:lvl1pPr>
          </a:lstStyle>
          <a:p>
            <a:fld id="{FCD0C8F5-7C03-4BE6-BACC-B704FBE0BF24}" type="datetimeFigureOut">
              <a:rPr lang="en-US" smtClean="0"/>
              <a:pPr/>
              <a:t>10/21/2025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6" tIns="46588" rIns="93176" bIns="46588" rtlCol="0" anchor="ctr"/>
          <a:lstStyle/>
          <a:p>
            <a:endParaRPr lang="en-US" dirty="0"/>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3176" tIns="46588" rIns="93176" bIns="4658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6" tIns="46588" rIns="93176" bIns="4658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3176" tIns="46588" rIns="93176" bIns="46588" rtlCol="0" anchor="b"/>
          <a:lstStyle>
            <a:lvl1pPr algn="r">
              <a:defRPr sz="1200"/>
            </a:lvl1pPr>
          </a:lstStyle>
          <a:p>
            <a:fld id="{F768711F-9A0A-41AF-8300-3707489B1FA2}" type="slidenum">
              <a:rPr lang="en-US" smtClean="0"/>
              <a:pPr/>
              <a:t>‹#›</a:t>
            </a:fld>
            <a:endParaRPr lang="en-US" dirty="0"/>
          </a:p>
        </p:txBody>
      </p:sp>
    </p:spTree>
    <p:extLst>
      <p:ext uri="{BB962C8B-B14F-4D97-AF65-F5344CB8AC3E}">
        <p14:creationId xmlns:p14="http://schemas.microsoft.com/office/powerpoint/2010/main" val="385628221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7AE45-903A-DBAE-CB0A-71FC9667DF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5B8894-D07B-3A71-C56D-C62F732530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B840FF-2E54-D2E7-2297-A077064120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7C18E6-200D-AD79-C556-212B73E37C6A}"/>
              </a:ext>
            </a:extLst>
          </p:cNvPr>
          <p:cNvSpPr>
            <a:spLocks noGrp="1"/>
          </p:cNvSpPr>
          <p:nvPr>
            <p:ph type="sldNum" sz="quarter" idx="10"/>
          </p:nvPr>
        </p:nvSpPr>
        <p:spPr/>
        <p:txBody>
          <a:bodyPr/>
          <a:lstStyle/>
          <a:p>
            <a:fld id="{F768711F-9A0A-41AF-8300-3707489B1FA2}" type="slidenum">
              <a:rPr lang="en-US" smtClean="0"/>
              <a:pPr/>
              <a:t>1</a:t>
            </a:fld>
            <a:endParaRPr lang="en-US" dirty="0"/>
          </a:p>
        </p:txBody>
      </p:sp>
    </p:spTree>
    <p:extLst>
      <p:ext uri="{BB962C8B-B14F-4D97-AF65-F5344CB8AC3E}">
        <p14:creationId xmlns:p14="http://schemas.microsoft.com/office/powerpoint/2010/main" val="40331386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68711F-9A0A-41AF-8300-3707489B1FA2}" type="slidenum">
              <a:rPr lang="en-US" smtClean="0"/>
              <a:pPr/>
              <a:t>12</a:t>
            </a:fld>
            <a:endParaRPr lang="en-US" dirty="0"/>
          </a:p>
        </p:txBody>
      </p:sp>
    </p:spTree>
    <p:extLst>
      <p:ext uri="{BB962C8B-B14F-4D97-AF65-F5344CB8AC3E}">
        <p14:creationId xmlns:p14="http://schemas.microsoft.com/office/powerpoint/2010/main" val="2608923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68711F-9A0A-41AF-8300-3707489B1FA2}" type="slidenum">
              <a:rPr lang="en-US" smtClean="0"/>
              <a:pPr/>
              <a:t>13</a:t>
            </a:fld>
            <a:endParaRPr lang="en-US" dirty="0"/>
          </a:p>
        </p:txBody>
      </p:sp>
    </p:spTree>
    <p:extLst>
      <p:ext uri="{BB962C8B-B14F-4D97-AF65-F5344CB8AC3E}">
        <p14:creationId xmlns:p14="http://schemas.microsoft.com/office/powerpoint/2010/main" val="16197438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68711F-9A0A-41AF-8300-3707489B1FA2}" type="slidenum">
              <a:rPr lang="en-US" smtClean="0"/>
              <a:pPr/>
              <a:t>14</a:t>
            </a:fld>
            <a:endParaRPr lang="en-US" dirty="0"/>
          </a:p>
        </p:txBody>
      </p:sp>
    </p:spTree>
    <p:extLst>
      <p:ext uri="{BB962C8B-B14F-4D97-AF65-F5344CB8AC3E}">
        <p14:creationId xmlns:p14="http://schemas.microsoft.com/office/powerpoint/2010/main" val="6230234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2 graphs on this slide. Figure 1A: Employment Rate by Quarter and Figure 2A: Mean Earnings Among Employed, by Quarter. Both include an alt tag description.</a:t>
            </a:r>
          </a:p>
        </p:txBody>
      </p:sp>
      <p:sp>
        <p:nvSpPr>
          <p:cNvPr id="4" name="Slide Number Placeholder 3"/>
          <p:cNvSpPr>
            <a:spLocks noGrp="1"/>
          </p:cNvSpPr>
          <p:nvPr>
            <p:ph type="sldNum" sz="quarter" idx="5"/>
          </p:nvPr>
        </p:nvSpPr>
        <p:spPr/>
        <p:txBody>
          <a:bodyPr/>
          <a:lstStyle/>
          <a:p>
            <a:fld id="{F768711F-9A0A-41AF-8300-3707489B1FA2}" type="slidenum">
              <a:rPr lang="en-US" smtClean="0"/>
              <a:pPr/>
              <a:t>15</a:t>
            </a:fld>
            <a:endParaRPr lang="en-US" dirty="0"/>
          </a:p>
        </p:txBody>
      </p:sp>
    </p:spTree>
    <p:extLst>
      <p:ext uri="{BB962C8B-B14F-4D97-AF65-F5344CB8AC3E}">
        <p14:creationId xmlns:p14="http://schemas.microsoft.com/office/powerpoint/2010/main" val="39469129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This table shows impacts on employment and earnings for anyone who received any service as well as for selected service categories (education, job training, job search and placement, supported employment, and other supports). The table presents impacts in the short run (SR: up to 8 quarters post-app) and long run (LR: over 8 quarters post-app). Employment impacts are all positive with the LR impact of job training being the highest. By contrast, all but one impact on employment for those who were employed being negative. The largest negative coefficient is for SR education which is likely because many remain in higher education for at least 8 quarters.</a:t>
            </a:r>
          </a:p>
          <a:p>
            <a:endParaRPr lang="en-US" dirty="0"/>
          </a:p>
          <a:p>
            <a:r>
              <a:rPr lang="en-US" dirty="0"/>
              <a:t>Although the magnitude of the employment impacts differ between the short and long runs, the SR and LR signs are the same for all service categories. This is also true for earnings impacts with one exception – the SR sign Is negative while the LR sign is positive.</a:t>
            </a:r>
          </a:p>
          <a:p>
            <a:endParaRPr lang="en-US" dirty="0"/>
          </a:p>
          <a:p>
            <a:r>
              <a:rPr lang="en-US" dirty="0"/>
              <a:t>The title notes that the impacts are estimated through the “</a:t>
            </a:r>
            <a:r>
              <a:rPr lang="en-US" dirty="0" err="1"/>
              <a:t>DinD</a:t>
            </a:r>
            <a:r>
              <a:rPr lang="en-US" dirty="0"/>
              <a:t>” regression statistical technique. “</a:t>
            </a:r>
            <a:r>
              <a:rPr lang="en-US" dirty="0" err="1"/>
              <a:t>DinD</a:t>
            </a:r>
            <a:r>
              <a:rPr lang="en-US" dirty="0"/>
              <a:t>” refers to the technique of estimating “Difference in Differences.” The first difference is the client-specific change in employment or earnings from the pre-application period to the SR or LR post-application period. The second difference represents the model’s estimate of the difference in those labor market changes between those receiving the service and those who did not.</a:t>
            </a:r>
          </a:p>
        </p:txBody>
      </p:sp>
      <p:sp>
        <p:nvSpPr>
          <p:cNvPr id="4" name="Slide Number Placeholder 3"/>
          <p:cNvSpPr>
            <a:spLocks noGrp="1"/>
          </p:cNvSpPr>
          <p:nvPr>
            <p:ph type="sldNum" sz="quarter" idx="5"/>
          </p:nvPr>
        </p:nvSpPr>
        <p:spPr/>
        <p:txBody>
          <a:bodyPr/>
          <a:lstStyle/>
          <a:p>
            <a:fld id="{F768711F-9A0A-41AF-8300-3707489B1FA2}" type="slidenum">
              <a:rPr lang="en-US" smtClean="0"/>
              <a:pPr/>
              <a:t>16</a:t>
            </a:fld>
            <a:endParaRPr lang="en-US" dirty="0"/>
          </a:p>
        </p:txBody>
      </p:sp>
    </p:spTree>
    <p:extLst>
      <p:ext uri="{BB962C8B-B14F-4D97-AF65-F5344CB8AC3E}">
        <p14:creationId xmlns:p14="http://schemas.microsoft.com/office/powerpoint/2010/main" val="35091677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table show the mean value of purchased services separately for 5 disability categories: MI $484, PI (-571), CI (250), BVI (551), and ASD (1584) as well as for all 5 disabilities combined (-199). </a:t>
            </a:r>
          </a:p>
          <a:p>
            <a:endParaRPr lang="en-US" dirty="0"/>
          </a:p>
          <a:p>
            <a:r>
              <a:rPr lang="en-US" dirty="0"/>
              <a:t>The value </a:t>
            </a:r>
            <a:r>
              <a:rPr lang="en-US"/>
              <a:t>of treatment </a:t>
            </a:r>
            <a:r>
              <a:rPr lang="en-US" dirty="0"/>
              <a:t>for an individual is estimated by first combining the service’s impact on employment as well as its impact on earnings if employed separately for each service received. The individual service impacts are then totaled across all services received by the individual. Finally, the mean value is calculated by averaging across all individuals.</a:t>
            </a:r>
          </a:p>
        </p:txBody>
      </p:sp>
      <p:sp>
        <p:nvSpPr>
          <p:cNvPr id="4" name="Slide Number Placeholder 3"/>
          <p:cNvSpPr>
            <a:spLocks noGrp="1"/>
          </p:cNvSpPr>
          <p:nvPr>
            <p:ph type="sldNum" sz="quarter" idx="5"/>
          </p:nvPr>
        </p:nvSpPr>
        <p:spPr/>
        <p:txBody>
          <a:bodyPr/>
          <a:lstStyle/>
          <a:p>
            <a:fld id="{F768711F-9A0A-41AF-8300-3707489B1FA2}" type="slidenum">
              <a:rPr lang="en-US" smtClean="0"/>
              <a:pPr/>
              <a:t>17</a:t>
            </a:fld>
            <a:endParaRPr lang="en-US" dirty="0"/>
          </a:p>
        </p:txBody>
      </p:sp>
    </p:spTree>
    <p:extLst>
      <p:ext uri="{BB962C8B-B14F-4D97-AF65-F5344CB8AC3E}">
        <p14:creationId xmlns:p14="http://schemas.microsoft.com/office/powerpoint/2010/main" val="22779086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68711F-9A0A-41AF-8300-3707489B1FA2}" type="slidenum">
              <a:rPr lang="en-US" smtClean="0"/>
              <a:pPr/>
              <a:t>18</a:t>
            </a:fld>
            <a:endParaRPr lang="en-US" dirty="0"/>
          </a:p>
        </p:txBody>
      </p:sp>
    </p:spTree>
    <p:extLst>
      <p:ext uri="{BB962C8B-B14F-4D97-AF65-F5344CB8AC3E}">
        <p14:creationId xmlns:p14="http://schemas.microsoft.com/office/powerpoint/2010/main" val="27780423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68711F-9A0A-41AF-8300-3707489B1FA2}" type="slidenum">
              <a:rPr lang="en-US" smtClean="0"/>
              <a:pPr/>
              <a:t>19</a:t>
            </a:fld>
            <a:endParaRPr lang="en-US" dirty="0"/>
          </a:p>
        </p:txBody>
      </p:sp>
    </p:spTree>
    <p:extLst>
      <p:ext uri="{BB962C8B-B14F-4D97-AF65-F5344CB8AC3E}">
        <p14:creationId xmlns:p14="http://schemas.microsoft.com/office/powerpoint/2010/main" val="2954147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75C9DB-0C55-B87E-066A-ABD6B91229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A429B8-D0D2-AFE3-4857-57D0CCA4BA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6CEF16-D941-B661-7E26-867B0568FF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5D9181-54A7-4D72-6ED9-C3C4D700A166}"/>
              </a:ext>
            </a:extLst>
          </p:cNvPr>
          <p:cNvSpPr>
            <a:spLocks noGrp="1"/>
          </p:cNvSpPr>
          <p:nvPr>
            <p:ph type="sldNum" sz="quarter" idx="10"/>
          </p:nvPr>
        </p:nvSpPr>
        <p:spPr/>
        <p:txBody>
          <a:bodyPr/>
          <a:lstStyle/>
          <a:p>
            <a:fld id="{F768711F-9A0A-41AF-8300-3707489B1FA2}" type="slidenum">
              <a:rPr lang="en-US" smtClean="0"/>
              <a:pPr/>
              <a:t>3</a:t>
            </a:fld>
            <a:endParaRPr lang="en-US" dirty="0"/>
          </a:p>
        </p:txBody>
      </p:sp>
    </p:spTree>
    <p:extLst>
      <p:ext uri="{BB962C8B-B14F-4D97-AF65-F5344CB8AC3E}">
        <p14:creationId xmlns:p14="http://schemas.microsoft.com/office/powerpoint/2010/main" val="1004551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68711F-9A0A-41AF-8300-3707489B1FA2}" type="slidenum">
              <a:rPr lang="en-US" smtClean="0"/>
              <a:pPr/>
              <a:t>4</a:t>
            </a:fld>
            <a:endParaRPr lang="en-US" dirty="0"/>
          </a:p>
        </p:txBody>
      </p:sp>
    </p:spTree>
    <p:extLst>
      <p:ext uri="{BB962C8B-B14F-4D97-AF65-F5344CB8AC3E}">
        <p14:creationId xmlns:p14="http://schemas.microsoft.com/office/powerpoint/2010/main" val="2207871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Critical Piece of the Puzzle: Make </a:t>
            </a:r>
            <a:r>
              <a:rPr lang="en-US" dirty="0">
                <a:latin typeface="Calibri" panose="020F0502020204030204" pitchFamily="34" charset="0"/>
              </a:rPr>
              <a:t>sure that tools, products, and approach are not created inside of a vacuum without appropriate feedback. Thus, are g</a:t>
            </a:r>
            <a:r>
              <a:rPr lang="en-US" dirty="0"/>
              <a:t>etting feedback from </a:t>
            </a:r>
            <a:r>
              <a:rPr lang="en-US" dirty="0">
                <a:latin typeface="Calibri" panose="020F0502020204030204" pitchFamily="34" charset="0"/>
              </a:rPr>
              <a:t>North Carolina Staff, Advisory Council, and Stakeholders.</a:t>
            </a:r>
          </a:p>
        </p:txBody>
      </p:sp>
      <p:sp>
        <p:nvSpPr>
          <p:cNvPr id="4" name="Slide Number Placeholder 3"/>
          <p:cNvSpPr>
            <a:spLocks noGrp="1"/>
          </p:cNvSpPr>
          <p:nvPr>
            <p:ph type="sldNum" sz="quarter" idx="5"/>
          </p:nvPr>
        </p:nvSpPr>
        <p:spPr/>
        <p:txBody>
          <a:bodyPr/>
          <a:lstStyle/>
          <a:p>
            <a:fld id="{F768711F-9A0A-41AF-8300-3707489B1FA2}" type="slidenum">
              <a:rPr lang="en-US" smtClean="0"/>
              <a:pPr/>
              <a:t>5</a:t>
            </a:fld>
            <a:endParaRPr lang="en-US" dirty="0"/>
          </a:p>
        </p:txBody>
      </p:sp>
    </p:spTree>
    <p:extLst>
      <p:ext uri="{BB962C8B-B14F-4D97-AF65-F5344CB8AC3E}">
        <p14:creationId xmlns:p14="http://schemas.microsoft.com/office/powerpoint/2010/main" val="13353298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68711F-9A0A-41AF-8300-3707489B1FA2}" type="slidenum">
              <a:rPr lang="en-US" smtClean="0"/>
              <a:pPr/>
              <a:t>6</a:t>
            </a:fld>
            <a:endParaRPr lang="en-US" dirty="0"/>
          </a:p>
        </p:txBody>
      </p:sp>
    </p:spTree>
    <p:extLst>
      <p:ext uri="{BB962C8B-B14F-4D97-AF65-F5344CB8AC3E}">
        <p14:creationId xmlns:p14="http://schemas.microsoft.com/office/powerpoint/2010/main" val="3406998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CD02C7-2EA2-4A2B-E7A8-D60881482F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513875-2410-81AC-E256-FEAE42921B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F1E7EA-C001-5AE9-8565-C853306498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2D24EF-4B12-288E-9490-A79A875BB29B}"/>
              </a:ext>
            </a:extLst>
          </p:cNvPr>
          <p:cNvSpPr>
            <a:spLocks noGrp="1"/>
          </p:cNvSpPr>
          <p:nvPr>
            <p:ph type="sldNum" sz="quarter" idx="5"/>
          </p:nvPr>
        </p:nvSpPr>
        <p:spPr/>
        <p:txBody>
          <a:bodyPr/>
          <a:lstStyle/>
          <a:p>
            <a:fld id="{F768711F-9A0A-41AF-8300-3707489B1FA2}" type="slidenum">
              <a:rPr lang="en-US" smtClean="0"/>
              <a:pPr/>
              <a:t>7</a:t>
            </a:fld>
            <a:endParaRPr lang="en-US" dirty="0"/>
          </a:p>
        </p:txBody>
      </p:sp>
    </p:spTree>
    <p:extLst>
      <p:ext uri="{BB962C8B-B14F-4D97-AF65-F5344CB8AC3E}">
        <p14:creationId xmlns:p14="http://schemas.microsoft.com/office/powerpoint/2010/main" val="20563289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68711F-9A0A-41AF-8300-3707489B1FA2}" type="slidenum">
              <a:rPr lang="en-US" smtClean="0"/>
              <a:pPr/>
              <a:t>8</a:t>
            </a:fld>
            <a:endParaRPr lang="en-US" dirty="0"/>
          </a:p>
        </p:txBody>
      </p:sp>
    </p:spTree>
    <p:extLst>
      <p:ext uri="{BB962C8B-B14F-4D97-AF65-F5344CB8AC3E}">
        <p14:creationId xmlns:p14="http://schemas.microsoft.com/office/powerpoint/2010/main" val="25726701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1F44C2-34D1-3613-AE83-A61C501055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4DB3F6-EFCF-B2AE-41E3-809CEB97CA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BEE1DD-E2D7-069B-70D7-5840F4613C60}"/>
              </a:ext>
            </a:extLst>
          </p:cNvPr>
          <p:cNvSpPr>
            <a:spLocks noGrp="1"/>
          </p:cNvSpPr>
          <p:nvPr>
            <p:ph type="body" idx="1"/>
          </p:nvPr>
        </p:nvSpPr>
        <p:spPr/>
        <p:txBody>
          <a:bodyPr/>
          <a:lstStyle/>
          <a:p>
            <a:r>
              <a:rPr lang="en-US" dirty="0"/>
              <a:t>This table shows samples sizes for VR applicants in State Fiscal Years 2018 or 2019. There is a separate row for 8 broad disabling conditions as well as overall (36,467). Sample sizes are large enough to estimate a complicated model and obtain precise estimates. The sole exception is for Traumatic Brain Injury with only 525 individuals. Others range from 1,032 for Blind &amp; Visual Impairment to 12,414 for Cognitive Impairment.</a:t>
            </a:r>
          </a:p>
        </p:txBody>
      </p:sp>
      <p:sp>
        <p:nvSpPr>
          <p:cNvPr id="4" name="Slide Number Placeholder 3">
            <a:extLst>
              <a:ext uri="{FF2B5EF4-FFF2-40B4-BE49-F238E27FC236}">
                <a16:creationId xmlns:a16="http://schemas.microsoft.com/office/drawing/2014/main" id="{B1B28AF8-738A-0F75-31F9-7359820E94D1}"/>
              </a:ext>
            </a:extLst>
          </p:cNvPr>
          <p:cNvSpPr>
            <a:spLocks noGrp="1"/>
          </p:cNvSpPr>
          <p:nvPr>
            <p:ph type="sldNum" sz="quarter" idx="5"/>
          </p:nvPr>
        </p:nvSpPr>
        <p:spPr/>
        <p:txBody>
          <a:bodyPr/>
          <a:lstStyle/>
          <a:p>
            <a:fld id="{F768711F-9A0A-41AF-8300-3707489B1FA2}" type="slidenum">
              <a:rPr lang="en-US" smtClean="0"/>
              <a:pPr/>
              <a:t>9</a:t>
            </a:fld>
            <a:endParaRPr lang="en-US" dirty="0"/>
          </a:p>
        </p:txBody>
      </p:sp>
    </p:spTree>
    <p:extLst>
      <p:ext uri="{BB962C8B-B14F-4D97-AF65-F5344CB8AC3E}">
        <p14:creationId xmlns:p14="http://schemas.microsoft.com/office/powerpoint/2010/main" val="13159819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822391-6679-2BDD-E634-A04FF8F682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C820D8-EDDC-4ACA-44AC-FC543BD5C3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E4758C-98C9-23B7-E33D-29655DB795D4}"/>
              </a:ext>
            </a:extLst>
          </p:cNvPr>
          <p:cNvSpPr>
            <a:spLocks noGrp="1"/>
          </p:cNvSpPr>
          <p:nvPr>
            <p:ph type="body" idx="1"/>
          </p:nvPr>
        </p:nvSpPr>
        <p:spPr/>
        <p:txBody>
          <a:bodyPr/>
          <a:lstStyle/>
          <a:p>
            <a:r>
              <a:rPr lang="en-US" dirty="0"/>
              <a:t>This table shows the percent of clients receiving selected service categories (education, job training, job search &amp; placement, supported employment, and other supports) and 4 disabling conditions (MI, PI, CI, BVI). The table reveals that there is variation in receipt across disability &amp; service category. For example, education is provided for 2 or 3 percent of MI, PI, and CI but 6 percent for BVI. Percentages for CI is higher than any other disability for training (20%), job search and employment (24%), and supported employment (14%). At 18.7%, it is second only to BVI (19.3%) for other supports.</a:t>
            </a:r>
          </a:p>
        </p:txBody>
      </p:sp>
      <p:sp>
        <p:nvSpPr>
          <p:cNvPr id="4" name="Slide Number Placeholder 3">
            <a:extLst>
              <a:ext uri="{FF2B5EF4-FFF2-40B4-BE49-F238E27FC236}">
                <a16:creationId xmlns:a16="http://schemas.microsoft.com/office/drawing/2014/main" id="{75AD92E2-94AE-24C4-4BAB-685B0AF470BF}"/>
              </a:ext>
            </a:extLst>
          </p:cNvPr>
          <p:cNvSpPr>
            <a:spLocks noGrp="1"/>
          </p:cNvSpPr>
          <p:nvPr>
            <p:ph type="sldNum" sz="quarter" idx="5"/>
          </p:nvPr>
        </p:nvSpPr>
        <p:spPr/>
        <p:txBody>
          <a:bodyPr/>
          <a:lstStyle/>
          <a:p>
            <a:fld id="{F768711F-9A0A-41AF-8300-3707489B1FA2}" type="slidenum">
              <a:rPr lang="en-US" smtClean="0"/>
              <a:pPr/>
              <a:t>10</a:t>
            </a:fld>
            <a:endParaRPr lang="en-US" dirty="0"/>
          </a:p>
        </p:txBody>
      </p:sp>
    </p:spTree>
    <p:extLst>
      <p:ext uri="{BB962C8B-B14F-4D97-AF65-F5344CB8AC3E}">
        <p14:creationId xmlns:p14="http://schemas.microsoft.com/office/powerpoint/2010/main" val="24966987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1461247"/>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0" y="4953000"/>
            <a:ext cx="9144000" cy="45291"/>
            <a:chOff x="0" y="1613647"/>
            <a:chExt cx="9144000" cy="45291"/>
          </a:xfrm>
        </p:grpSpPr>
        <p:cxnSp>
          <p:nvCxnSpPr>
            <p:cNvPr id="11" name="Straight Connector 10"/>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4114800" y="1572768"/>
            <a:ext cx="4910328" cy="2130552"/>
          </a:xfrm>
        </p:spPr>
        <p:txBody>
          <a:bodyPr vert="horz" lIns="91440" tIns="45720" rIns="91440" bIns="45720" rtlCol="0" anchor="b" anchorCtr="0">
            <a:normAutofit/>
          </a:bodyPr>
          <a:lstStyle>
            <a:lvl1pPr algn="r" defTabSz="914400" rtl="0" eaLnBrk="1" latinLnBrk="0" hangingPunct="1">
              <a:spcBef>
                <a:spcPct val="0"/>
              </a:spcBef>
              <a:buNone/>
              <a:defRPr sz="4800" b="1" kern="1200">
                <a:solidFill>
                  <a:schemeClr val="tx1"/>
                </a:solidFill>
                <a:effectLst>
                  <a:outerShdw blurRad="50800" dist="50800" dir="2700000" algn="tl" rotWithShape="0">
                    <a:schemeClr val="bg1">
                      <a:alpha val="30000"/>
                    </a:schemeClr>
                  </a:outerShdw>
                </a:effectLst>
                <a:latin typeface="+mj-lt"/>
                <a:ea typeface="+mj-ea"/>
                <a:cs typeface="+mj-cs"/>
              </a:defRPr>
            </a:lvl1pPr>
          </a:lstStyle>
          <a:p>
            <a:r>
              <a:rPr lang="en-US"/>
              <a:t>Click to edit Master title style</a:t>
            </a:r>
            <a:endParaRPr/>
          </a:p>
        </p:txBody>
      </p:sp>
      <p:sp>
        <p:nvSpPr>
          <p:cNvPr id="3" name="Subtitle 2"/>
          <p:cNvSpPr>
            <a:spLocks noGrp="1"/>
          </p:cNvSpPr>
          <p:nvPr>
            <p:ph type="subTitle" idx="1"/>
          </p:nvPr>
        </p:nvSpPr>
        <p:spPr>
          <a:xfrm>
            <a:off x="4114800" y="3711388"/>
            <a:ext cx="4910328" cy="886968"/>
          </a:xfrm>
        </p:spPr>
        <p:txBody>
          <a:bodyPr vert="horz" lIns="91440" tIns="45720" rIns="91440" bIns="45720" rtlCol="0">
            <a:normAutofit/>
          </a:bodyPr>
          <a:lstStyle>
            <a:lvl1pPr marL="0" indent="0" algn="r" defTabSz="914400" rtl="0" eaLnBrk="1" latinLnBrk="0" hangingPunct="1">
              <a:spcBef>
                <a:spcPct val="20000"/>
              </a:spcBef>
              <a:buClr>
                <a:schemeClr val="accent1"/>
              </a:buClr>
              <a:buSzPct val="90000"/>
              <a:buFont typeface="Wingdings" pitchFamily="2" charset="2"/>
              <a:buNone/>
              <a:defRPr sz="2400" b="1" kern="1200">
                <a:solidFill>
                  <a:schemeClr val="tx1">
                    <a:tint val="75000"/>
                  </a:schemeClr>
                </a:solidFill>
                <a:effectLst>
                  <a:outerShdw blurRad="50800" dist="50800" dir="2700000" algn="tl" rotWithShape="0">
                    <a:schemeClr val="bg1">
                      <a:alpha val="30000"/>
                    </a:scheme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4" name="Date Placeholder 3"/>
          <p:cNvSpPr>
            <a:spLocks noGrp="1"/>
          </p:cNvSpPr>
          <p:nvPr>
            <p:ph type="dt" sz="half" idx="10"/>
          </p:nvPr>
        </p:nvSpPr>
        <p:spPr>
          <a:xfrm>
            <a:off x="6571129" y="6356350"/>
            <a:ext cx="2133600" cy="365125"/>
          </a:xfrm>
          <a:prstGeom prst="rect">
            <a:avLst/>
          </a:prstGeom>
        </p:spPr>
        <p:txBody>
          <a:bodyPr/>
          <a:lstStyle/>
          <a:p>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7BC41667-7291-42E8-B00B-345BA5840895}" type="slidenum">
              <a:rPr/>
              <a:pPr/>
              <a:t>‹#›</a:t>
            </a:fld>
            <a:endParaRPr/>
          </a:p>
        </p:txBody>
      </p:sp>
      <p:sp>
        <p:nvSpPr>
          <p:cNvPr id="20" name="Oval 19"/>
          <p:cNvSpPr>
            <a:spLocks noChangeAspect="1"/>
          </p:cNvSpPr>
          <p:nvPr/>
        </p:nvSpPr>
        <p:spPr>
          <a:xfrm>
            <a:off x="121024" y="85165"/>
            <a:ext cx="4433047" cy="4433047"/>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4" name="Oval 33"/>
          <p:cNvSpPr/>
          <p:nvPr/>
        </p:nvSpPr>
        <p:spPr>
          <a:xfrm>
            <a:off x="179294" y="112058"/>
            <a:ext cx="4201255" cy="4201255"/>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5" name="Oval 34"/>
          <p:cNvSpPr/>
          <p:nvPr/>
        </p:nvSpPr>
        <p:spPr>
          <a:xfrm>
            <a:off x="264460" y="138952"/>
            <a:ext cx="3988777" cy="4056383"/>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7" name="Oval 36"/>
          <p:cNvSpPr/>
          <p:nvPr/>
        </p:nvSpPr>
        <p:spPr>
          <a:xfrm>
            <a:off x="264460" y="138953"/>
            <a:ext cx="3897026" cy="3897026"/>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127000" dist="63500" dir="162000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7" name="Rectangle 3"/>
          <p:cNvSpPr>
            <a:spLocks noChangeArrowheads="1"/>
          </p:cNvSpPr>
          <p:nvPr userDrawn="1"/>
        </p:nvSpPr>
        <p:spPr bwMode="auto">
          <a:xfrm>
            <a:off x="0" y="6172200"/>
            <a:ext cx="9154274" cy="838200"/>
          </a:xfrm>
          <a:custGeom>
            <a:avLst/>
            <a:gdLst>
              <a:gd name="connsiteX0" fmla="*/ 0 w 9144000"/>
              <a:gd name="connsiteY0" fmla="*/ 0 h 3581400"/>
              <a:gd name="connsiteX1" fmla="*/ 9144000 w 9144000"/>
              <a:gd name="connsiteY1" fmla="*/ 0 h 3581400"/>
              <a:gd name="connsiteX2" fmla="*/ 9144000 w 9144000"/>
              <a:gd name="connsiteY2" fmla="*/ 3581400 h 3581400"/>
              <a:gd name="connsiteX3" fmla="*/ 0 w 9144000"/>
              <a:gd name="connsiteY3" fmla="*/ 3581400 h 3581400"/>
              <a:gd name="connsiteX4" fmla="*/ 0 w 9144000"/>
              <a:gd name="connsiteY4" fmla="*/ 0 h 3581400"/>
              <a:gd name="connsiteX0" fmla="*/ 0 w 9144000"/>
              <a:gd name="connsiteY0" fmla="*/ 0 h 3581400"/>
              <a:gd name="connsiteX1" fmla="*/ 9144000 w 9144000"/>
              <a:gd name="connsiteY1" fmla="*/ 0 h 3581400"/>
              <a:gd name="connsiteX2" fmla="*/ 4800600 w 9144000"/>
              <a:gd name="connsiteY2" fmla="*/ 1828800 h 3581400"/>
              <a:gd name="connsiteX3" fmla="*/ 0 w 9144000"/>
              <a:gd name="connsiteY3" fmla="*/ 3581400 h 3581400"/>
              <a:gd name="connsiteX4" fmla="*/ 0 w 9144000"/>
              <a:gd name="connsiteY4" fmla="*/ 0 h 3581400"/>
              <a:gd name="connsiteX0" fmla="*/ 0 w 9144000"/>
              <a:gd name="connsiteY0" fmla="*/ 0 h 3581400"/>
              <a:gd name="connsiteX1" fmla="*/ 9144000 w 9144000"/>
              <a:gd name="connsiteY1" fmla="*/ 0 h 3581400"/>
              <a:gd name="connsiteX2" fmla="*/ 4800600 w 9144000"/>
              <a:gd name="connsiteY2" fmla="*/ 1828800 h 3581400"/>
              <a:gd name="connsiteX3" fmla="*/ 0 w 9144000"/>
              <a:gd name="connsiteY3" fmla="*/ 3581400 h 3581400"/>
              <a:gd name="connsiteX4" fmla="*/ 0 w 9144000"/>
              <a:gd name="connsiteY4" fmla="*/ 0 h 3581400"/>
              <a:gd name="connsiteX0" fmla="*/ 0 w 9144000"/>
              <a:gd name="connsiteY0" fmla="*/ 0 h 3581400"/>
              <a:gd name="connsiteX1" fmla="*/ 9144000 w 9144000"/>
              <a:gd name="connsiteY1" fmla="*/ 0 h 3581400"/>
              <a:gd name="connsiteX2" fmla="*/ 4800600 w 9144000"/>
              <a:gd name="connsiteY2" fmla="*/ 1828800 h 3581400"/>
              <a:gd name="connsiteX3" fmla="*/ 0 w 9144000"/>
              <a:gd name="connsiteY3" fmla="*/ 3581400 h 3581400"/>
              <a:gd name="connsiteX4" fmla="*/ 0 w 9144000"/>
              <a:gd name="connsiteY4" fmla="*/ 0 h 3581400"/>
              <a:gd name="connsiteX0" fmla="*/ 0 w 9144000"/>
              <a:gd name="connsiteY0" fmla="*/ 0 h 3581400"/>
              <a:gd name="connsiteX1" fmla="*/ 9144000 w 9144000"/>
              <a:gd name="connsiteY1" fmla="*/ 0 h 3581400"/>
              <a:gd name="connsiteX2" fmla="*/ 2971800 w 9144000"/>
              <a:gd name="connsiteY2" fmla="*/ 914400 h 3581400"/>
              <a:gd name="connsiteX3" fmla="*/ 0 w 9144000"/>
              <a:gd name="connsiteY3" fmla="*/ 3581400 h 3581400"/>
              <a:gd name="connsiteX4" fmla="*/ 0 w 9144000"/>
              <a:gd name="connsiteY4" fmla="*/ 0 h 3581400"/>
              <a:gd name="connsiteX0" fmla="*/ 0 w 9144000"/>
              <a:gd name="connsiteY0" fmla="*/ 0 h 3581400"/>
              <a:gd name="connsiteX1" fmla="*/ 9144000 w 9144000"/>
              <a:gd name="connsiteY1" fmla="*/ 0 h 3581400"/>
              <a:gd name="connsiteX2" fmla="*/ 2971800 w 9144000"/>
              <a:gd name="connsiteY2" fmla="*/ 914400 h 3581400"/>
              <a:gd name="connsiteX3" fmla="*/ 0 w 9144000"/>
              <a:gd name="connsiteY3" fmla="*/ 3581400 h 3581400"/>
              <a:gd name="connsiteX4" fmla="*/ 0 w 9144000"/>
              <a:gd name="connsiteY4" fmla="*/ 0 h 3581400"/>
              <a:gd name="connsiteX0" fmla="*/ 0 w 9144000"/>
              <a:gd name="connsiteY0" fmla="*/ 0 h 3581400"/>
              <a:gd name="connsiteX1" fmla="*/ 9144000 w 9144000"/>
              <a:gd name="connsiteY1" fmla="*/ 0 h 3581400"/>
              <a:gd name="connsiteX2" fmla="*/ 2971800 w 9144000"/>
              <a:gd name="connsiteY2" fmla="*/ 914400 h 3581400"/>
              <a:gd name="connsiteX3" fmla="*/ 0 w 9144000"/>
              <a:gd name="connsiteY3" fmla="*/ 3581400 h 3581400"/>
              <a:gd name="connsiteX4" fmla="*/ 0 w 9144000"/>
              <a:gd name="connsiteY4" fmla="*/ 0 h 3581400"/>
              <a:gd name="connsiteX0" fmla="*/ 0 w 9144000"/>
              <a:gd name="connsiteY0" fmla="*/ 0 h 3581400"/>
              <a:gd name="connsiteX1" fmla="*/ 9144000 w 9144000"/>
              <a:gd name="connsiteY1" fmla="*/ 0 h 3581400"/>
              <a:gd name="connsiteX2" fmla="*/ 2971800 w 9144000"/>
              <a:gd name="connsiteY2" fmla="*/ 914400 h 3581400"/>
              <a:gd name="connsiteX3" fmla="*/ 0 w 9144000"/>
              <a:gd name="connsiteY3" fmla="*/ 3581400 h 3581400"/>
              <a:gd name="connsiteX4" fmla="*/ 0 w 9144000"/>
              <a:gd name="connsiteY4" fmla="*/ 0 h 3581400"/>
              <a:gd name="connsiteX0" fmla="*/ 0 w 9144000"/>
              <a:gd name="connsiteY0" fmla="*/ 0 h 3581400"/>
              <a:gd name="connsiteX1" fmla="*/ 9144000 w 9144000"/>
              <a:gd name="connsiteY1" fmla="*/ 0 h 3581400"/>
              <a:gd name="connsiteX2" fmla="*/ 0 w 9144000"/>
              <a:gd name="connsiteY2" fmla="*/ 3581400 h 3581400"/>
              <a:gd name="connsiteX3" fmla="*/ 0 w 9144000"/>
              <a:gd name="connsiteY3" fmla="*/ 0 h 3581400"/>
              <a:gd name="connsiteX0" fmla="*/ 0 w 9144000"/>
              <a:gd name="connsiteY0" fmla="*/ 0 h 3581400"/>
              <a:gd name="connsiteX1" fmla="*/ 9144000 w 9144000"/>
              <a:gd name="connsiteY1" fmla="*/ 0 h 3581400"/>
              <a:gd name="connsiteX2" fmla="*/ 0 w 9144000"/>
              <a:gd name="connsiteY2" fmla="*/ 3581400 h 3581400"/>
              <a:gd name="connsiteX3" fmla="*/ 0 w 9144000"/>
              <a:gd name="connsiteY3" fmla="*/ 0 h 3581400"/>
              <a:gd name="connsiteX0" fmla="*/ 0 w 9144000"/>
              <a:gd name="connsiteY0" fmla="*/ 0 h 3581400"/>
              <a:gd name="connsiteX1" fmla="*/ 9144000 w 9144000"/>
              <a:gd name="connsiteY1" fmla="*/ 0 h 3581400"/>
              <a:gd name="connsiteX2" fmla="*/ 0 w 9144000"/>
              <a:gd name="connsiteY2" fmla="*/ 3581400 h 3581400"/>
              <a:gd name="connsiteX3" fmla="*/ 0 w 9144000"/>
              <a:gd name="connsiteY3" fmla="*/ 0 h 3581400"/>
              <a:gd name="connsiteX0" fmla="*/ 0 w 9144000"/>
              <a:gd name="connsiteY0" fmla="*/ 0 h 3581400"/>
              <a:gd name="connsiteX1" fmla="*/ 9144000 w 9144000"/>
              <a:gd name="connsiteY1" fmla="*/ 0 h 3581400"/>
              <a:gd name="connsiteX2" fmla="*/ 0 w 9144000"/>
              <a:gd name="connsiteY2" fmla="*/ 3581400 h 3581400"/>
              <a:gd name="connsiteX3" fmla="*/ 0 w 9144000"/>
              <a:gd name="connsiteY3" fmla="*/ 0 h 3581400"/>
              <a:gd name="connsiteX0" fmla="*/ 0 w 9144000"/>
              <a:gd name="connsiteY0" fmla="*/ 0 h 3581400"/>
              <a:gd name="connsiteX1" fmla="*/ 9144000 w 9144000"/>
              <a:gd name="connsiteY1" fmla="*/ 0 h 3581400"/>
              <a:gd name="connsiteX2" fmla="*/ 0 w 9144000"/>
              <a:gd name="connsiteY2" fmla="*/ 3581400 h 3581400"/>
              <a:gd name="connsiteX3" fmla="*/ 0 w 9144000"/>
              <a:gd name="connsiteY3" fmla="*/ 0 h 3581400"/>
              <a:gd name="connsiteX0" fmla="*/ 0 w 9144000"/>
              <a:gd name="connsiteY0" fmla="*/ 0 h 3581400"/>
              <a:gd name="connsiteX1" fmla="*/ 9144000 w 9144000"/>
              <a:gd name="connsiteY1" fmla="*/ 0 h 3581400"/>
              <a:gd name="connsiteX2" fmla="*/ 0 w 9144000"/>
              <a:gd name="connsiteY2" fmla="*/ 3581400 h 3581400"/>
              <a:gd name="connsiteX3" fmla="*/ 0 w 9144000"/>
              <a:gd name="connsiteY3" fmla="*/ 0 h 3581400"/>
              <a:gd name="connsiteX0" fmla="*/ 0 w 9144000"/>
              <a:gd name="connsiteY0" fmla="*/ 0 h 1905000"/>
              <a:gd name="connsiteX1" fmla="*/ 9144000 w 9144000"/>
              <a:gd name="connsiteY1" fmla="*/ 0 h 1905000"/>
              <a:gd name="connsiteX2" fmla="*/ 0 w 9144000"/>
              <a:gd name="connsiteY2" fmla="*/ 1905000 h 1905000"/>
              <a:gd name="connsiteX3" fmla="*/ 0 w 9144000"/>
              <a:gd name="connsiteY3" fmla="*/ 0 h 1905000"/>
              <a:gd name="connsiteX0" fmla="*/ 0 w 9144000"/>
              <a:gd name="connsiteY0" fmla="*/ 0 h 1905000"/>
              <a:gd name="connsiteX1" fmla="*/ 9144000 w 9144000"/>
              <a:gd name="connsiteY1" fmla="*/ 0 h 1905000"/>
              <a:gd name="connsiteX2" fmla="*/ 0 w 9144000"/>
              <a:gd name="connsiteY2" fmla="*/ 1905000 h 1905000"/>
              <a:gd name="connsiteX3" fmla="*/ 0 w 9144000"/>
              <a:gd name="connsiteY3" fmla="*/ 0 h 1905000"/>
              <a:gd name="connsiteX0" fmla="*/ 0 w 9144000"/>
              <a:gd name="connsiteY0" fmla="*/ 0 h 2349500"/>
              <a:gd name="connsiteX1" fmla="*/ 9144000 w 9144000"/>
              <a:gd name="connsiteY1" fmla="*/ 0 h 2349500"/>
              <a:gd name="connsiteX2" fmla="*/ 0 w 9144000"/>
              <a:gd name="connsiteY2" fmla="*/ 1905000 h 2349500"/>
              <a:gd name="connsiteX3" fmla="*/ 0 w 9144000"/>
              <a:gd name="connsiteY3" fmla="*/ 0 h 2349500"/>
              <a:gd name="connsiteX0" fmla="*/ 0 w 9144000"/>
              <a:gd name="connsiteY0" fmla="*/ 0 h 2349500"/>
              <a:gd name="connsiteX1" fmla="*/ 9144000 w 9144000"/>
              <a:gd name="connsiteY1" fmla="*/ 0 h 2349500"/>
              <a:gd name="connsiteX2" fmla="*/ 0 w 9144000"/>
              <a:gd name="connsiteY2" fmla="*/ 1905000 h 2349500"/>
              <a:gd name="connsiteX3" fmla="*/ 0 w 9144000"/>
              <a:gd name="connsiteY3" fmla="*/ 0 h 2349500"/>
              <a:gd name="connsiteX0" fmla="*/ 0 w 9144000"/>
              <a:gd name="connsiteY0" fmla="*/ 1 h 2349501"/>
              <a:gd name="connsiteX1" fmla="*/ 9144000 w 9144000"/>
              <a:gd name="connsiteY1" fmla="*/ 1 h 2349501"/>
              <a:gd name="connsiteX2" fmla="*/ 0 w 9144000"/>
              <a:gd name="connsiteY2" fmla="*/ 1905001 h 2349501"/>
              <a:gd name="connsiteX3" fmla="*/ 0 w 9144000"/>
              <a:gd name="connsiteY3" fmla="*/ 1 h 2349501"/>
              <a:gd name="connsiteX0" fmla="*/ 0 w 9144000"/>
              <a:gd name="connsiteY0" fmla="*/ 671286 h 3020786"/>
              <a:gd name="connsiteX1" fmla="*/ 9144000 w 9144000"/>
              <a:gd name="connsiteY1" fmla="*/ 671286 h 3020786"/>
              <a:gd name="connsiteX2" fmla="*/ 0 w 9144000"/>
              <a:gd name="connsiteY2" fmla="*/ 1905001 h 3020786"/>
              <a:gd name="connsiteX3" fmla="*/ 0 w 9144000"/>
              <a:gd name="connsiteY3" fmla="*/ 671286 h 3020786"/>
              <a:gd name="connsiteX0" fmla="*/ 0 w 9144000"/>
              <a:gd name="connsiteY0" fmla="*/ -1 h 2349499"/>
              <a:gd name="connsiteX1" fmla="*/ 9144000 w 9144000"/>
              <a:gd name="connsiteY1" fmla="*/ -1 h 2349499"/>
              <a:gd name="connsiteX2" fmla="*/ 0 w 9144000"/>
              <a:gd name="connsiteY2" fmla="*/ 1233714 h 2349499"/>
              <a:gd name="connsiteX3" fmla="*/ 0 w 9144000"/>
              <a:gd name="connsiteY3" fmla="*/ -1 h 2349499"/>
              <a:gd name="connsiteX0" fmla="*/ 0 w 9144000"/>
              <a:gd name="connsiteY0" fmla="*/ 0 h 2349500"/>
              <a:gd name="connsiteX1" fmla="*/ 9144000 w 9144000"/>
              <a:gd name="connsiteY1" fmla="*/ 0 h 2349500"/>
              <a:gd name="connsiteX2" fmla="*/ 0 w 9144000"/>
              <a:gd name="connsiteY2" fmla="*/ 1233715 h 2349500"/>
              <a:gd name="connsiteX3" fmla="*/ 0 w 9144000"/>
              <a:gd name="connsiteY3" fmla="*/ 0 h 2349500"/>
              <a:gd name="connsiteX0" fmla="*/ 0 w 9144000"/>
              <a:gd name="connsiteY0" fmla="*/ 0 h 2181679"/>
              <a:gd name="connsiteX1" fmla="*/ 9144000 w 9144000"/>
              <a:gd name="connsiteY1" fmla="*/ 0 h 2181679"/>
              <a:gd name="connsiteX2" fmla="*/ 0 w 9144000"/>
              <a:gd name="connsiteY2" fmla="*/ 1233715 h 2181679"/>
              <a:gd name="connsiteX3" fmla="*/ 0 w 9144000"/>
              <a:gd name="connsiteY3" fmla="*/ 0 h 2181679"/>
              <a:gd name="connsiteX0" fmla="*/ 0 w 9144000"/>
              <a:gd name="connsiteY0" fmla="*/ 0 h 2237619"/>
              <a:gd name="connsiteX1" fmla="*/ 9144000 w 9144000"/>
              <a:gd name="connsiteY1" fmla="*/ 0 h 2237619"/>
              <a:gd name="connsiteX2" fmla="*/ 0 w 9144000"/>
              <a:gd name="connsiteY2" fmla="*/ 1233715 h 2237619"/>
              <a:gd name="connsiteX3" fmla="*/ 0 w 9144000"/>
              <a:gd name="connsiteY3" fmla="*/ 0 h 2237619"/>
              <a:gd name="connsiteX0" fmla="*/ 0 w 10439400"/>
              <a:gd name="connsiteY0" fmla="*/ 0 h 1432615"/>
              <a:gd name="connsiteX1" fmla="*/ 9144000 w 10439400"/>
              <a:gd name="connsiteY1" fmla="*/ 0 h 1432615"/>
              <a:gd name="connsiteX2" fmla="*/ 7772400 w 10439400"/>
              <a:gd name="connsiteY2" fmla="*/ 1193397 h 1432615"/>
              <a:gd name="connsiteX3" fmla="*/ 0 w 10439400"/>
              <a:gd name="connsiteY3" fmla="*/ 1233715 h 1432615"/>
              <a:gd name="connsiteX4" fmla="*/ 0 w 10439400"/>
              <a:gd name="connsiteY4" fmla="*/ 0 h 1432615"/>
              <a:gd name="connsiteX0" fmla="*/ 0 w 10668000"/>
              <a:gd name="connsiteY0" fmla="*/ 0 h 1846539"/>
              <a:gd name="connsiteX1" fmla="*/ 9144000 w 10668000"/>
              <a:gd name="connsiteY1" fmla="*/ 0 h 1846539"/>
              <a:gd name="connsiteX2" fmla="*/ 9144000 w 10668000"/>
              <a:gd name="connsiteY2" fmla="*/ 1640920 h 1846539"/>
              <a:gd name="connsiteX3" fmla="*/ 0 w 10668000"/>
              <a:gd name="connsiteY3" fmla="*/ 1233715 h 1846539"/>
              <a:gd name="connsiteX4" fmla="*/ 0 w 10668000"/>
              <a:gd name="connsiteY4" fmla="*/ 0 h 1846539"/>
              <a:gd name="connsiteX0" fmla="*/ 0 w 10668000"/>
              <a:gd name="connsiteY0" fmla="*/ 234984 h 2081523"/>
              <a:gd name="connsiteX1" fmla="*/ 9144000 w 10668000"/>
              <a:gd name="connsiteY1" fmla="*/ 234984 h 2081523"/>
              <a:gd name="connsiteX2" fmla="*/ 9144000 w 10668000"/>
              <a:gd name="connsiteY2" fmla="*/ 1875904 h 2081523"/>
              <a:gd name="connsiteX3" fmla="*/ 0 w 10668000"/>
              <a:gd name="connsiteY3" fmla="*/ 1468699 h 2081523"/>
              <a:gd name="connsiteX4" fmla="*/ 0 w 10668000"/>
              <a:gd name="connsiteY4" fmla="*/ 234984 h 2081523"/>
              <a:gd name="connsiteX0" fmla="*/ 0 w 9144000"/>
              <a:gd name="connsiteY0" fmla="*/ 234983 h 2081522"/>
              <a:gd name="connsiteX1" fmla="*/ 9144000 w 9144000"/>
              <a:gd name="connsiteY1" fmla="*/ 234983 h 2081522"/>
              <a:gd name="connsiteX2" fmla="*/ 9144000 w 9144000"/>
              <a:gd name="connsiteY2" fmla="*/ 1875903 h 2081522"/>
              <a:gd name="connsiteX3" fmla="*/ 0 w 9144000"/>
              <a:gd name="connsiteY3" fmla="*/ 1468698 h 2081522"/>
              <a:gd name="connsiteX4" fmla="*/ 0 w 9144000"/>
              <a:gd name="connsiteY4" fmla="*/ 234983 h 2081522"/>
              <a:gd name="connsiteX0" fmla="*/ 0 w 9144000"/>
              <a:gd name="connsiteY0" fmla="*/ 730583 h 2577122"/>
              <a:gd name="connsiteX1" fmla="*/ 4940300 w 9144000"/>
              <a:gd name="connsiteY1" fmla="*/ 0 h 2577122"/>
              <a:gd name="connsiteX2" fmla="*/ 9144000 w 9144000"/>
              <a:gd name="connsiteY2" fmla="*/ 730583 h 2577122"/>
              <a:gd name="connsiteX3" fmla="*/ 9144000 w 9144000"/>
              <a:gd name="connsiteY3" fmla="*/ 2371503 h 2577122"/>
              <a:gd name="connsiteX4" fmla="*/ 0 w 9144000"/>
              <a:gd name="connsiteY4" fmla="*/ 1964298 h 2577122"/>
              <a:gd name="connsiteX5" fmla="*/ 0 w 9144000"/>
              <a:gd name="connsiteY5" fmla="*/ 730583 h 2577122"/>
              <a:gd name="connsiteX0" fmla="*/ 0 w 9144000"/>
              <a:gd name="connsiteY0" fmla="*/ 730583 h 2163196"/>
              <a:gd name="connsiteX1" fmla="*/ 4940300 w 9144000"/>
              <a:gd name="connsiteY1" fmla="*/ 0 h 2163196"/>
              <a:gd name="connsiteX2" fmla="*/ 9144000 w 9144000"/>
              <a:gd name="connsiteY2" fmla="*/ 730583 h 2163196"/>
              <a:gd name="connsiteX3" fmla="*/ 9144000 w 9144000"/>
              <a:gd name="connsiteY3" fmla="*/ 1598367 h 2163196"/>
              <a:gd name="connsiteX4" fmla="*/ 0 w 9144000"/>
              <a:gd name="connsiteY4" fmla="*/ 1964298 h 2163196"/>
              <a:gd name="connsiteX5" fmla="*/ 0 w 9144000"/>
              <a:gd name="connsiteY5" fmla="*/ 730583 h 2163196"/>
              <a:gd name="connsiteX0" fmla="*/ 0 w 9144000"/>
              <a:gd name="connsiteY0" fmla="*/ 913051 h 2345664"/>
              <a:gd name="connsiteX1" fmla="*/ 4940300 w 9144000"/>
              <a:gd name="connsiteY1" fmla="*/ 182468 h 2345664"/>
              <a:gd name="connsiteX2" fmla="*/ 9144000 w 9144000"/>
              <a:gd name="connsiteY2" fmla="*/ 296129 h 2345664"/>
              <a:gd name="connsiteX3" fmla="*/ 9144000 w 9144000"/>
              <a:gd name="connsiteY3" fmla="*/ 1780835 h 2345664"/>
              <a:gd name="connsiteX4" fmla="*/ 0 w 9144000"/>
              <a:gd name="connsiteY4" fmla="*/ 2146766 h 2345664"/>
              <a:gd name="connsiteX5" fmla="*/ 0 w 9144000"/>
              <a:gd name="connsiteY5" fmla="*/ 913051 h 2345664"/>
              <a:gd name="connsiteX0" fmla="*/ 0 w 9144000"/>
              <a:gd name="connsiteY0" fmla="*/ 833404 h 2266017"/>
              <a:gd name="connsiteX1" fmla="*/ 4940300 w 9144000"/>
              <a:gd name="connsiteY1" fmla="*/ 102821 h 2266017"/>
              <a:gd name="connsiteX2" fmla="*/ 9144000 w 9144000"/>
              <a:gd name="connsiteY2" fmla="*/ 216482 h 2266017"/>
              <a:gd name="connsiteX3" fmla="*/ 9144000 w 9144000"/>
              <a:gd name="connsiteY3" fmla="*/ 1701188 h 2266017"/>
              <a:gd name="connsiteX4" fmla="*/ 0 w 9144000"/>
              <a:gd name="connsiteY4" fmla="*/ 2067119 h 2266017"/>
              <a:gd name="connsiteX5" fmla="*/ 0 w 9144000"/>
              <a:gd name="connsiteY5" fmla="*/ 833404 h 2266017"/>
              <a:gd name="connsiteX0" fmla="*/ 0 w 9144000"/>
              <a:gd name="connsiteY0" fmla="*/ 832082 h 2264695"/>
              <a:gd name="connsiteX1" fmla="*/ 3568700 w 9144000"/>
              <a:gd name="connsiteY1" fmla="*/ 102821 h 2264695"/>
              <a:gd name="connsiteX2" fmla="*/ 9144000 w 9144000"/>
              <a:gd name="connsiteY2" fmla="*/ 215160 h 2264695"/>
              <a:gd name="connsiteX3" fmla="*/ 9144000 w 9144000"/>
              <a:gd name="connsiteY3" fmla="*/ 1699866 h 2264695"/>
              <a:gd name="connsiteX4" fmla="*/ 0 w 9144000"/>
              <a:gd name="connsiteY4" fmla="*/ 2065797 h 2264695"/>
              <a:gd name="connsiteX5" fmla="*/ 0 w 9144000"/>
              <a:gd name="connsiteY5" fmla="*/ 832082 h 2264695"/>
              <a:gd name="connsiteX0" fmla="*/ 0 w 9144000"/>
              <a:gd name="connsiteY0" fmla="*/ 832082 h 2264695"/>
              <a:gd name="connsiteX1" fmla="*/ 3568700 w 9144000"/>
              <a:gd name="connsiteY1" fmla="*/ 102821 h 2264695"/>
              <a:gd name="connsiteX2" fmla="*/ 9144000 w 9144000"/>
              <a:gd name="connsiteY2" fmla="*/ 215160 h 2264695"/>
              <a:gd name="connsiteX3" fmla="*/ 9144000 w 9144000"/>
              <a:gd name="connsiteY3" fmla="*/ 1699866 h 2264695"/>
              <a:gd name="connsiteX4" fmla="*/ 0 w 9144000"/>
              <a:gd name="connsiteY4" fmla="*/ 2065797 h 2264695"/>
              <a:gd name="connsiteX5" fmla="*/ 0 w 9144000"/>
              <a:gd name="connsiteY5" fmla="*/ 832082 h 2264695"/>
              <a:gd name="connsiteX0" fmla="*/ 0 w 9144000"/>
              <a:gd name="connsiteY0" fmla="*/ 832082 h 2264695"/>
              <a:gd name="connsiteX1" fmla="*/ 3568700 w 9144000"/>
              <a:gd name="connsiteY1" fmla="*/ 102821 h 2264695"/>
              <a:gd name="connsiteX2" fmla="*/ 9144000 w 9144000"/>
              <a:gd name="connsiteY2" fmla="*/ 215160 h 2264695"/>
              <a:gd name="connsiteX3" fmla="*/ 9144000 w 9144000"/>
              <a:gd name="connsiteY3" fmla="*/ 1699866 h 2264695"/>
              <a:gd name="connsiteX4" fmla="*/ 0 w 9144000"/>
              <a:gd name="connsiteY4" fmla="*/ 2065797 h 2264695"/>
              <a:gd name="connsiteX5" fmla="*/ 0 w 9144000"/>
              <a:gd name="connsiteY5" fmla="*/ 832082 h 2264695"/>
              <a:gd name="connsiteX0" fmla="*/ 0 w 9144000"/>
              <a:gd name="connsiteY0" fmla="*/ 761553 h 2194166"/>
              <a:gd name="connsiteX1" fmla="*/ 9144000 w 9144000"/>
              <a:gd name="connsiteY1" fmla="*/ 144631 h 2194166"/>
              <a:gd name="connsiteX2" fmla="*/ 9144000 w 9144000"/>
              <a:gd name="connsiteY2" fmla="*/ 1629337 h 2194166"/>
              <a:gd name="connsiteX3" fmla="*/ 0 w 9144000"/>
              <a:gd name="connsiteY3" fmla="*/ 1995268 h 2194166"/>
              <a:gd name="connsiteX4" fmla="*/ 0 w 9144000"/>
              <a:gd name="connsiteY4" fmla="*/ 761553 h 2194166"/>
              <a:gd name="connsiteX0" fmla="*/ 0 w 9144000"/>
              <a:gd name="connsiteY0" fmla="*/ 761553 h 2442422"/>
              <a:gd name="connsiteX1" fmla="*/ 9144000 w 9144000"/>
              <a:gd name="connsiteY1" fmla="*/ 144631 h 2442422"/>
              <a:gd name="connsiteX2" fmla="*/ 9144000 w 9144000"/>
              <a:gd name="connsiteY2" fmla="*/ 1629337 h 2442422"/>
              <a:gd name="connsiteX3" fmla="*/ 0 w 9144000"/>
              <a:gd name="connsiteY3" fmla="*/ 1995268 h 2442422"/>
              <a:gd name="connsiteX4" fmla="*/ 0 w 9144000"/>
              <a:gd name="connsiteY4" fmla="*/ 761553 h 2442422"/>
              <a:gd name="connsiteX0" fmla="*/ 0 w 9144000"/>
              <a:gd name="connsiteY0" fmla="*/ 1711324 h 3392193"/>
              <a:gd name="connsiteX1" fmla="*/ 9144000 w 9144000"/>
              <a:gd name="connsiteY1" fmla="*/ 1094402 h 3392193"/>
              <a:gd name="connsiteX2" fmla="*/ 9144000 w 9144000"/>
              <a:gd name="connsiteY2" fmla="*/ 2579108 h 3392193"/>
              <a:gd name="connsiteX3" fmla="*/ 0 w 9144000"/>
              <a:gd name="connsiteY3" fmla="*/ 2945039 h 3392193"/>
              <a:gd name="connsiteX4" fmla="*/ 0 w 9144000"/>
              <a:gd name="connsiteY4" fmla="*/ 1711324 h 3392193"/>
              <a:gd name="connsiteX0" fmla="*/ 0 w 9144000"/>
              <a:gd name="connsiteY0" fmla="*/ 1711324 h 3392193"/>
              <a:gd name="connsiteX1" fmla="*/ 9144000 w 9144000"/>
              <a:gd name="connsiteY1" fmla="*/ 1094402 h 3392193"/>
              <a:gd name="connsiteX2" fmla="*/ 9144000 w 9144000"/>
              <a:gd name="connsiteY2" fmla="*/ 2579110 h 3392193"/>
              <a:gd name="connsiteX3" fmla="*/ 0 w 9144000"/>
              <a:gd name="connsiteY3" fmla="*/ 2945039 h 3392193"/>
              <a:gd name="connsiteX4" fmla="*/ 0 w 9144000"/>
              <a:gd name="connsiteY4" fmla="*/ 1711324 h 3392193"/>
              <a:gd name="connsiteX0" fmla="*/ 0 w 9144000"/>
              <a:gd name="connsiteY0" fmla="*/ 1711324 h 3392193"/>
              <a:gd name="connsiteX1" fmla="*/ 9144000 w 9144000"/>
              <a:gd name="connsiteY1" fmla="*/ 1094402 h 3392193"/>
              <a:gd name="connsiteX2" fmla="*/ 9144000 w 9144000"/>
              <a:gd name="connsiteY2" fmla="*/ 2579110 h 3392193"/>
              <a:gd name="connsiteX3" fmla="*/ 0 w 9144000"/>
              <a:gd name="connsiteY3" fmla="*/ 2945039 h 3392193"/>
              <a:gd name="connsiteX4" fmla="*/ 0 w 9144000"/>
              <a:gd name="connsiteY4" fmla="*/ 1711324 h 3392193"/>
              <a:gd name="connsiteX0" fmla="*/ 0 w 9144000"/>
              <a:gd name="connsiteY0" fmla="*/ 1711324 h 3392193"/>
              <a:gd name="connsiteX1" fmla="*/ 9144000 w 9144000"/>
              <a:gd name="connsiteY1" fmla="*/ 1094402 h 3392193"/>
              <a:gd name="connsiteX2" fmla="*/ 9144000 w 9144000"/>
              <a:gd name="connsiteY2" fmla="*/ 2879895 h 3392193"/>
              <a:gd name="connsiteX3" fmla="*/ 0 w 9144000"/>
              <a:gd name="connsiteY3" fmla="*/ 2945039 h 3392193"/>
              <a:gd name="connsiteX4" fmla="*/ 0 w 9144000"/>
              <a:gd name="connsiteY4" fmla="*/ 1711324 h 3392193"/>
              <a:gd name="connsiteX0" fmla="*/ 0 w 9154274"/>
              <a:gd name="connsiteY0" fmla="*/ 1711324 h 3392193"/>
              <a:gd name="connsiteX1" fmla="*/ 9144000 w 9154274"/>
              <a:gd name="connsiteY1" fmla="*/ 1094402 h 3392193"/>
              <a:gd name="connsiteX2" fmla="*/ 9154274 w 9154274"/>
              <a:gd name="connsiteY2" fmla="*/ 2961568 h 3392193"/>
              <a:gd name="connsiteX3" fmla="*/ 0 w 9154274"/>
              <a:gd name="connsiteY3" fmla="*/ 2945039 h 3392193"/>
              <a:gd name="connsiteX4" fmla="*/ 0 w 9154274"/>
              <a:gd name="connsiteY4" fmla="*/ 1711324 h 3392193"/>
              <a:gd name="connsiteX0" fmla="*/ 0 w 9154274"/>
              <a:gd name="connsiteY0" fmla="*/ 1711324 h 3392193"/>
              <a:gd name="connsiteX1" fmla="*/ 9144000 w 9154274"/>
              <a:gd name="connsiteY1" fmla="*/ 1094402 h 3392193"/>
              <a:gd name="connsiteX2" fmla="*/ 9154274 w 9154274"/>
              <a:gd name="connsiteY2" fmla="*/ 3010571 h 3392193"/>
              <a:gd name="connsiteX3" fmla="*/ 0 w 9154274"/>
              <a:gd name="connsiteY3" fmla="*/ 2945039 h 3392193"/>
              <a:gd name="connsiteX4" fmla="*/ 0 w 9154274"/>
              <a:gd name="connsiteY4" fmla="*/ 1711324 h 33921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4274" h="3392193">
                <a:moveTo>
                  <a:pt x="0" y="1711324"/>
                </a:moveTo>
                <a:cubicBezTo>
                  <a:pt x="513708" y="3392193"/>
                  <a:pt x="5445303" y="0"/>
                  <a:pt x="9144000" y="1094402"/>
                </a:cubicBezTo>
                <a:cubicBezTo>
                  <a:pt x="9147425" y="1716791"/>
                  <a:pt x="9150849" y="2388182"/>
                  <a:pt x="9154274" y="3010571"/>
                </a:cubicBezTo>
                <a:lnTo>
                  <a:pt x="0" y="2945039"/>
                </a:lnTo>
                <a:lnTo>
                  <a:pt x="0" y="1711324"/>
                </a:lnTo>
                <a:close/>
              </a:path>
            </a:pathLst>
          </a:custGeom>
          <a:solidFill>
            <a:schemeClr val="accent3">
              <a:lumMod val="50000"/>
            </a:schemeClr>
          </a:solidFill>
          <a:ln w="9525">
            <a:noFill/>
            <a:miter lim="800000"/>
            <a:headEnd/>
            <a:tailEnd/>
          </a:ln>
          <a:effectLst/>
        </p:spPr>
        <p:txBody>
          <a:bodyPr vert="horz" wrap="square" lIns="91440" tIns="45720" rIns="91440" bIns="45720" numCol="1" anchor="t" anchorCtr="0" compatLnSpc="1">
            <a:prstTxWarp prst="textNoShape">
              <a:avLst/>
            </a:prstTxWarp>
          </a:bodyPr>
          <a:lstStyle/>
          <a:p>
            <a:endParaRPr lang="en-US" dirty="0"/>
          </a:p>
        </p:txBody>
      </p:sp>
      <p:sp>
        <p:nvSpPr>
          <p:cNvPr id="18" name="Freeform 9"/>
          <p:cNvSpPr>
            <a:spLocks/>
          </p:cNvSpPr>
          <p:nvPr userDrawn="1"/>
        </p:nvSpPr>
        <p:spPr bwMode="auto">
          <a:xfrm flipH="1">
            <a:off x="1143000" y="-762000"/>
            <a:ext cx="8001000" cy="2590800"/>
          </a:xfrm>
          <a:custGeom>
            <a:avLst/>
            <a:gdLst/>
            <a:ahLst/>
            <a:cxnLst>
              <a:cxn ang="0">
                <a:pos x="0" y="2527"/>
              </a:cxn>
              <a:cxn ang="0">
                <a:pos x="6913" y="3360"/>
              </a:cxn>
              <a:cxn ang="0">
                <a:pos x="0" y="2144"/>
              </a:cxn>
              <a:cxn ang="0">
                <a:pos x="0" y="2527"/>
              </a:cxn>
            </a:cxnLst>
            <a:rect l="0" t="0" r="r" b="b"/>
            <a:pathLst>
              <a:path w="6913" h="3360">
                <a:moveTo>
                  <a:pt x="0" y="2527"/>
                </a:moveTo>
                <a:cubicBezTo>
                  <a:pt x="5458" y="360"/>
                  <a:pt x="6913" y="3360"/>
                  <a:pt x="6913" y="3360"/>
                </a:cubicBezTo>
                <a:cubicBezTo>
                  <a:pt x="6913" y="3360"/>
                  <a:pt x="5593" y="0"/>
                  <a:pt x="0" y="2144"/>
                </a:cubicBezTo>
                <a:cubicBezTo>
                  <a:pt x="0" y="2144"/>
                  <a:pt x="0" y="2197"/>
                  <a:pt x="0" y="2527"/>
                </a:cubicBezTo>
                <a:close/>
              </a:path>
            </a:pathLst>
          </a:custGeom>
          <a:solidFill>
            <a:schemeClr val="accent4">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8"/>
          <p:cNvSpPr>
            <a:spLocks/>
          </p:cNvSpPr>
          <p:nvPr userDrawn="1"/>
        </p:nvSpPr>
        <p:spPr bwMode="auto">
          <a:xfrm flipH="1">
            <a:off x="1600200" y="-762000"/>
            <a:ext cx="7543800" cy="2438400"/>
          </a:xfrm>
          <a:custGeom>
            <a:avLst/>
            <a:gdLst/>
            <a:ahLst/>
            <a:cxnLst>
              <a:cxn ang="0">
                <a:pos x="0" y="2527"/>
              </a:cxn>
              <a:cxn ang="0">
                <a:pos x="6913" y="3360"/>
              </a:cxn>
              <a:cxn ang="0">
                <a:pos x="0" y="2144"/>
              </a:cxn>
              <a:cxn ang="0">
                <a:pos x="0" y="2527"/>
              </a:cxn>
            </a:cxnLst>
            <a:rect l="0" t="0" r="r" b="b"/>
            <a:pathLst>
              <a:path w="6913" h="3360">
                <a:moveTo>
                  <a:pt x="0" y="2527"/>
                </a:moveTo>
                <a:cubicBezTo>
                  <a:pt x="5458" y="360"/>
                  <a:pt x="6913" y="3360"/>
                  <a:pt x="6913" y="3360"/>
                </a:cubicBezTo>
                <a:cubicBezTo>
                  <a:pt x="6913" y="3360"/>
                  <a:pt x="5593" y="0"/>
                  <a:pt x="0" y="2144"/>
                </a:cubicBezTo>
                <a:cubicBezTo>
                  <a:pt x="0" y="2144"/>
                  <a:pt x="0" y="2197"/>
                  <a:pt x="0" y="2527"/>
                </a:cubicBezTo>
                <a:close/>
              </a:path>
            </a:pathLst>
          </a:custGeom>
          <a:solidFill>
            <a:schemeClr val="accent4"/>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 name="Freeform 9"/>
          <p:cNvSpPr>
            <a:spLocks/>
          </p:cNvSpPr>
          <p:nvPr userDrawn="1"/>
        </p:nvSpPr>
        <p:spPr bwMode="auto">
          <a:xfrm flipV="1">
            <a:off x="0" y="3048000"/>
            <a:ext cx="8839200" cy="3429000"/>
          </a:xfrm>
          <a:custGeom>
            <a:avLst/>
            <a:gdLst/>
            <a:ahLst/>
            <a:cxnLst>
              <a:cxn ang="0">
                <a:pos x="0" y="2527"/>
              </a:cxn>
              <a:cxn ang="0">
                <a:pos x="6913" y="3360"/>
              </a:cxn>
              <a:cxn ang="0">
                <a:pos x="0" y="2144"/>
              </a:cxn>
              <a:cxn ang="0">
                <a:pos x="0" y="2527"/>
              </a:cxn>
            </a:cxnLst>
            <a:rect l="0" t="0" r="r" b="b"/>
            <a:pathLst>
              <a:path w="6913" h="3360">
                <a:moveTo>
                  <a:pt x="0" y="2527"/>
                </a:moveTo>
                <a:cubicBezTo>
                  <a:pt x="5458" y="360"/>
                  <a:pt x="6913" y="3360"/>
                  <a:pt x="6913" y="3360"/>
                </a:cubicBezTo>
                <a:cubicBezTo>
                  <a:pt x="6913" y="3360"/>
                  <a:pt x="5593" y="0"/>
                  <a:pt x="0" y="2144"/>
                </a:cubicBezTo>
                <a:cubicBezTo>
                  <a:pt x="0" y="2144"/>
                  <a:pt x="0" y="2197"/>
                  <a:pt x="0" y="2527"/>
                </a:cubicBezTo>
                <a:close/>
              </a:path>
            </a:pathLst>
          </a:custGeom>
          <a:solidFill>
            <a:schemeClr val="accent4">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 name="Freeform 8"/>
          <p:cNvSpPr>
            <a:spLocks/>
          </p:cNvSpPr>
          <p:nvPr userDrawn="1"/>
        </p:nvSpPr>
        <p:spPr bwMode="auto">
          <a:xfrm flipV="1">
            <a:off x="-1" y="3021106"/>
            <a:ext cx="8334103" cy="3227294"/>
          </a:xfrm>
          <a:custGeom>
            <a:avLst/>
            <a:gdLst/>
            <a:ahLst/>
            <a:cxnLst>
              <a:cxn ang="0">
                <a:pos x="0" y="2527"/>
              </a:cxn>
              <a:cxn ang="0">
                <a:pos x="6913" y="3360"/>
              </a:cxn>
              <a:cxn ang="0">
                <a:pos x="0" y="2144"/>
              </a:cxn>
              <a:cxn ang="0">
                <a:pos x="0" y="2527"/>
              </a:cxn>
            </a:cxnLst>
            <a:rect l="0" t="0" r="r" b="b"/>
            <a:pathLst>
              <a:path w="6913" h="3360">
                <a:moveTo>
                  <a:pt x="0" y="2527"/>
                </a:moveTo>
                <a:cubicBezTo>
                  <a:pt x="5458" y="360"/>
                  <a:pt x="6913" y="3360"/>
                  <a:pt x="6913" y="3360"/>
                </a:cubicBezTo>
                <a:cubicBezTo>
                  <a:pt x="6913" y="3360"/>
                  <a:pt x="5593" y="0"/>
                  <a:pt x="0" y="2144"/>
                </a:cubicBezTo>
                <a:cubicBezTo>
                  <a:pt x="0" y="2144"/>
                  <a:pt x="0" y="2197"/>
                  <a:pt x="0" y="2527"/>
                </a:cubicBezTo>
                <a:close/>
              </a:path>
            </a:pathLst>
          </a:custGeom>
          <a:solidFill>
            <a:schemeClr val="accent4">
              <a:alpha val="54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1178859"/>
            <a:ext cx="9144000" cy="45291"/>
            <a:chOff x="0" y="1613647"/>
            <a:chExt cx="9144000" cy="45291"/>
          </a:xfrm>
        </p:grpSpPr>
        <p:cxnSp>
          <p:nvCxnSpPr>
            <p:cNvPr id="10" name="Straight Connector 9"/>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11"/>
          <p:cNvGrpSpPr/>
          <p:nvPr/>
        </p:nvGrpSpPr>
        <p:grpSpPr>
          <a:xfrm>
            <a:off x="0" y="5715000"/>
            <a:ext cx="9144000" cy="45291"/>
            <a:chOff x="0" y="1613647"/>
            <a:chExt cx="9144000" cy="45291"/>
          </a:xfrm>
        </p:grpSpPr>
        <p:cxnSp>
          <p:nvCxnSpPr>
            <p:cNvPr id="13" name="Straight Connector 12"/>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457200" y="1524000"/>
            <a:ext cx="3581400" cy="1252538"/>
          </a:xfrm>
        </p:spPr>
        <p:txBody>
          <a:bodyPr anchor="b">
            <a:normAutofit/>
          </a:bodyPr>
          <a:lstStyle>
            <a:lvl1pPr algn="l">
              <a:defRPr sz="3600" b="1"/>
            </a:lvl1pPr>
          </a:lstStyle>
          <a:p>
            <a:r>
              <a:rPr lang="en-US"/>
              <a:t>Click to edit Master title style</a:t>
            </a:r>
            <a:endParaRPr/>
          </a:p>
        </p:txBody>
      </p:sp>
      <p:sp>
        <p:nvSpPr>
          <p:cNvPr id="4" name="Text Placeholder 3"/>
          <p:cNvSpPr>
            <a:spLocks noGrp="1"/>
          </p:cNvSpPr>
          <p:nvPr>
            <p:ph type="body" sz="half" idx="2"/>
          </p:nvPr>
        </p:nvSpPr>
        <p:spPr>
          <a:xfrm>
            <a:off x="457200" y="2895600"/>
            <a:ext cx="3581400" cy="2438400"/>
          </a:xfrm>
        </p:spPr>
        <p:txBody>
          <a:bodyPr>
            <a:normAutofit/>
          </a:bodyPr>
          <a:lstStyle>
            <a:lvl1pPr marL="0" indent="0" algn="l">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571129" y="6356350"/>
            <a:ext cx="2133600" cy="365125"/>
          </a:xfrm>
          <a:prstGeom prst="rect">
            <a:avLst/>
          </a:prstGeom>
        </p:spPr>
        <p:txBody>
          <a:bodyPr/>
          <a:lstStyle/>
          <a:p>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9E519841-B96A-4DD9-B158-9961937F6A4E}" type="slidenum">
              <a:rPr/>
              <a:pPr/>
              <a:t>‹#›</a:t>
            </a:fld>
            <a:endParaRPr/>
          </a:p>
        </p:txBody>
      </p:sp>
      <p:sp>
        <p:nvSpPr>
          <p:cNvPr id="8" name="Oval 7"/>
          <p:cNvSpPr>
            <a:spLocks noChangeAspect="1"/>
          </p:cNvSpPr>
          <p:nvPr/>
        </p:nvSpPr>
        <p:spPr>
          <a:xfrm>
            <a:off x="4285131" y="1116106"/>
            <a:ext cx="4724400" cy="4724400"/>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 name="Picture Placeholder 2"/>
          <p:cNvSpPr>
            <a:spLocks noGrp="1"/>
          </p:cNvSpPr>
          <p:nvPr>
            <p:ph type="pic" idx="1"/>
          </p:nvPr>
        </p:nvSpPr>
        <p:spPr>
          <a:xfrm>
            <a:off x="4473386" y="1148001"/>
            <a:ext cx="4434840" cy="4434987"/>
          </a:xfrm>
          <a:prstGeom prst="ellipse">
            <a:avLst/>
          </a:prstGeom>
          <a:effectLst>
            <a:innerShdw blurRad="63500" dist="50800" dir="18900000">
              <a:prstClr val="black">
                <a:alpha val="30000"/>
              </a:prstClr>
            </a:innerShdw>
          </a:effectLst>
        </p:spPr>
        <p:txBody>
          <a:bodyPr vert="horz" lIns="91440" tIns="45720" rIns="91440" bIns="45720" rtlCol="0">
            <a:normAutofit/>
          </a:bodyPr>
          <a:lstStyle>
            <a:lvl1pPr marL="342900" indent="-342900" algn="r" defTabSz="914400" rtl="0" eaLnBrk="1" latinLnBrk="0" hangingPunct="1">
              <a:spcBef>
                <a:spcPct val="20000"/>
              </a:spcBef>
              <a:buClr>
                <a:schemeClr val="accent1"/>
              </a:buClr>
              <a:buSzPct val="90000"/>
              <a:buFont typeface="Wingdings" pitchFamily="2" charset="2"/>
              <a:buNone/>
              <a:defRPr sz="1800" b="1" kern="1200">
                <a:solidFill>
                  <a:schemeClr val="tx1"/>
                </a:solidFill>
                <a:effectLst>
                  <a:outerShdw blurRad="50800" dist="50800" dir="2700000" algn="tl" rotWithShape="0">
                    <a:schemeClr val="bg1">
                      <a:alpha val="30000"/>
                    </a:scheme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dirty="0"/>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a:xfrm>
            <a:off x="6571129" y="6356350"/>
            <a:ext cx="2133600" cy="365125"/>
          </a:xfrm>
          <a:prstGeom prst="rect">
            <a:avLst/>
          </a:prstGeom>
        </p:spPr>
        <p:txBody>
          <a:bodyPr/>
          <a:lstStyle/>
          <a:p>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9E519841-B96A-4DD9-B158-9961937F6A4E}" type="slidenum">
              <a:rPr/>
              <a:pPr/>
              <a:t>‹#›</a:t>
            </a:fld>
            <a:endParaRPr/>
          </a:p>
        </p:txBody>
      </p:sp>
      <p:grpSp>
        <p:nvGrpSpPr>
          <p:cNvPr id="7" name="Group 6"/>
          <p:cNvGrpSpPr/>
          <p:nvPr/>
        </p:nvGrpSpPr>
        <p:grpSpPr>
          <a:xfrm>
            <a:off x="0" y="1584169"/>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56500" y="609600"/>
            <a:ext cx="1587500" cy="5516563"/>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457200" y="609600"/>
            <a:ext cx="6629400" cy="5516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a:xfrm>
            <a:off x="7556499" y="6356350"/>
            <a:ext cx="1148229" cy="365125"/>
          </a:xfrm>
          <a:prstGeom prst="rect">
            <a:avLst/>
          </a:prstGeom>
        </p:spPr>
        <p:txBody>
          <a:bodyPr/>
          <a:lstStyle/>
          <a:p>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9E519841-B96A-4DD9-B158-9961937F6A4E}" type="slidenum">
              <a:rPr/>
              <a:pPr/>
              <a:t>‹#›</a:t>
            </a:fld>
            <a:endParaRPr/>
          </a:p>
        </p:txBody>
      </p:sp>
      <p:grpSp>
        <p:nvGrpSpPr>
          <p:cNvPr id="7" name="Group 6"/>
          <p:cNvGrpSpPr/>
          <p:nvPr/>
        </p:nvGrpSpPr>
        <p:grpSpPr>
          <a:xfrm rot="5400000">
            <a:off x="4065260" y="3406355"/>
            <a:ext cx="6858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1pPr>
              <a:spcBef>
                <a:spcPts val="2000"/>
              </a:spcBef>
              <a:buClr>
                <a:srgbClr val="020592"/>
              </a:buClr>
              <a:defRPr>
                <a:solidFill>
                  <a:srgbClr val="020592"/>
                </a:solidFill>
                <a:effectLst/>
              </a:defRPr>
            </a:lvl1pPr>
            <a:lvl2pPr marL="685800" indent="-336550">
              <a:spcBef>
                <a:spcPts val="600"/>
              </a:spcBef>
              <a:buClr>
                <a:srgbClr val="020592"/>
              </a:buClr>
              <a:buFont typeface="Wingdings" panose="05000000000000000000" pitchFamily="2" charset="2"/>
              <a:buChar char="Ø"/>
              <a:defRPr>
                <a:solidFill>
                  <a:srgbClr val="020592"/>
                </a:solidFill>
                <a:effectLst/>
              </a:defRPr>
            </a:lvl2pPr>
            <a:lvl3pPr marL="1035050" indent="-349250">
              <a:spcBef>
                <a:spcPts val="600"/>
              </a:spcBef>
              <a:buClr>
                <a:srgbClr val="020592"/>
              </a:buClr>
              <a:buFont typeface="Wingdings" panose="05000000000000000000" pitchFamily="2" charset="2"/>
              <a:buChar char="§"/>
              <a:defRPr>
                <a:solidFill>
                  <a:srgbClr val="020592"/>
                </a:solidFill>
                <a:effectLst/>
              </a:defRPr>
            </a:lvl3pPr>
            <a:lvl4pPr marL="1371600" indent="-336550">
              <a:spcBef>
                <a:spcPts val="600"/>
              </a:spcBef>
              <a:buClr>
                <a:srgbClr val="020592"/>
              </a:buClr>
              <a:buFont typeface="Courier New" panose="02070309020205020404" pitchFamily="49" charset="0"/>
              <a:buChar char="o"/>
              <a:defRPr>
                <a:solidFill>
                  <a:srgbClr val="020592"/>
                </a:solidFill>
                <a:effectLst/>
              </a:defRPr>
            </a:lvl4pPr>
            <a:lvl5pPr marL="1720850" indent="-349250">
              <a:spcBef>
                <a:spcPts val="600"/>
              </a:spcBef>
              <a:buClr>
                <a:srgbClr val="020592"/>
              </a:buClr>
              <a:buFont typeface="Wingdings" panose="05000000000000000000" pitchFamily="2" charset="2"/>
              <a:buChar char="q"/>
              <a:defRPr>
                <a:solidFill>
                  <a:srgbClr val="020592"/>
                </a:solidFill>
                <a:effect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grpSp>
        <p:nvGrpSpPr>
          <p:cNvPr id="7" name="Group 10"/>
          <p:cNvGrpSpPr/>
          <p:nvPr/>
        </p:nvGrpSpPr>
        <p:grpSpPr>
          <a:xfrm>
            <a:off x="0" y="1584169"/>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6" name="Footer Placeholder 15"/>
          <p:cNvSpPr>
            <a:spLocks noGrp="1"/>
          </p:cNvSpPr>
          <p:nvPr>
            <p:ph type="ftr" sz="quarter" idx="11"/>
          </p:nvPr>
        </p:nvSpPr>
        <p:spPr/>
        <p:txBody>
          <a:bodyPr/>
          <a:lstStyle/>
          <a:p>
            <a:endParaRPr lang="en-US" dirty="0"/>
          </a:p>
        </p:txBody>
      </p:sp>
      <p:sp>
        <p:nvSpPr>
          <p:cNvPr id="17" name="Slide Number Placeholder 16"/>
          <p:cNvSpPr>
            <a:spLocks noGrp="1"/>
          </p:cNvSpPr>
          <p:nvPr>
            <p:ph type="sldNum" sz="quarter" idx="12"/>
          </p:nvPr>
        </p:nvSpPr>
        <p:spPr>
          <a:xfrm>
            <a:off x="8229600" y="6248400"/>
            <a:ext cx="609600" cy="365125"/>
          </a:xfrm>
        </p:spPr>
        <p:txBody>
          <a:bodyPr/>
          <a:lstStyle>
            <a:lvl1pPr>
              <a:defRPr sz="1400" baseline="0">
                <a:solidFill>
                  <a:schemeClr val="bg1"/>
                </a:solidFill>
              </a:defRPr>
            </a:lvl1pPr>
          </a:lstStyle>
          <a:p>
            <a:fld id="{9E519841-B96A-4DD9-B158-9961937F6A4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grpSp>
        <p:nvGrpSpPr>
          <p:cNvPr id="6" name="Group 6"/>
          <p:cNvGrpSpPr/>
          <p:nvPr/>
        </p:nvGrpSpPr>
        <p:grpSpPr>
          <a:xfrm>
            <a:off x="0" y="1461247"/>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Group 9"/>
          <p:cNvGrpSpPr/>
          <p:nvPr/>
        </p:nvGrpSpPr>
        <p:grpSpPr>
          <a:xfrm>
            <a:off x="0" y="4953000"/>
            <a:ext cx="9144000" cy="45291"/>
            <a:chOff x="0" y="1613647"/>
            <a:chExt cx="9144000" cy="45291"/>
          </a:xfrm>
        </p:grpSpPr>
        <p:cxnSp>
          <p:nvCxnSpPr>
            <p:cNvPr id="11" name="Straight Connector 10"/>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5365376" y="1573306"/>
            <a:ext cx="3653117" cy="2133600"/>
          </a:xfrm>
        </p:spPr>
        <p:txBody>
          <a:bodyPr anchor="b" anchorCtr="0"/>
          <a:lstStyle>
            <a:lvl1pPr algn="r">
              <a:defRPr/>
            </a:lvl1pPr>
          </a:lstStyle>
          <a:p>
            <a:r>
              <a:rPr lang="en-US"/>
              <a:t>Click to edit Master title style</a:t>
            </a:r>
            <a:endParaRPr/>
          </a:p>
        </p:txBody>
      </p:sp>
      <p:sp>
        <p:nvSpPr>
          <p:cNvPr id="3" name="Subtitle 2"/>
          <p:cNvSpPr>
            <a:spLocks noGrp="1"/>
          </p:cNvSpPr>
          <p:nvPr>
            <p:ph type="subTitle" idx="1"/>
          </p:nvPr>
        </p:nvSpPr>
        <p:spPr>
          <a:xfrm>
            <a:off x="5365376" y="3998259"/>
            <a:ext cx="3653117" cy="883024"/>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4" name="Date Placeholder 3"/>
          <p:cNvSpPr>
            <a:spLocks noGrp="1"/>
          </p:cNvSpPr>
          <p:nvPr>
            <p:ph type="dt" sz="half" idx="10"/>
          </p:nvPr>
        </p:nvSpPr>
        <p:spPr>
          <a:xfrm>
            <a:off x="6571129" y="6356350"/>
            <a:ext cx="2133600" cy="365125"/>
          </a:xfrm>
          <a:prstGeom prst="rect">
            <a:avLst/>
          </a:prstGeom>
        </p:spPr>
        <p:txBody>
          <a:bodyPr/>
          <a:lstStyle/>
          <a:p>
            <a:endParaRPr/>
          </a:p>
        </p:txBody>
      </p:sp>
      <p:sp>
        <p:nvSpPr>
          <p:cNvPr id="5" name="Footer Placeholder 4"/>
          <p:cNvSpPr>
            <a:spLocks noGrp="1"/>
          </p:cNvSpPr>
          <p:nvPr>
            <p:ph type="ftr" sz="quarter" idx="11"/>
          </p:nvPr>
        </p:nvSpPr>
        <p:spPr>
          <a:xfrm>
            <a:off x="3124200" y="6356350"/>
            <a:ext cx="2895600" cy="365125"/>
          </a:xfrm>
        </p:spPr>
        <p:txBody>
          <a:bodyPr/>
          <a:lstStyle>
            <a:lvl1pPr algn="ctr">
              <a:defRPr/>
            </a:lvl1pPr>
          </a:lstStyle>
          <a:p>
            <a:endParaRPr/>
          </a:p>
        </p:txBody>
      </p:sp>
      <p:sp>
        <p:nvSpPr>
          <p:cNvPr id="16" name="Oval 15"/>
          <p:cNvSpPr>
            <a:spLocks noChangeAspect="1"/>
          </p:cNvSpPr>
          <p:nvPr/>
        </p:nvSpPr>
        <p:spPr>
          <a:xfrm>
            <a:off x="134471" y="685800"/>
            <a:ext cx="5268049" cy="5268049"/>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229676" y="712694"/>
            <a:ext cx="4983480" cy="4983480"/>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Picture Placeholder 24"/>
          <p:cNvSpPr>
            <a:spLocks noGrp="1"/>
          </p:cNvSpPr>
          <p:nvPr>
            <p:ph type="pic" sz="quarter" idx="13"/>
          </p:nvPr>
        </p:nvSpPr>
        <p:spPr>
          <a:xfrm>
            <a:off x="241232" y="716992"/>
            <a:ext cx="4906459" cy="4852935"/>
          </a:xfrm>
          <a:prstGeom prst="ellipse">
            <a:avLst/>
          </a:prstGeom>
          <a:effectLst>
            <a:innerShdw blurRad="63500" dist="50800" dir="16200000">
              <a:prstClr val="black">
                <a:alpha val="30000"/>
              </a:prstClr>
            </a:innerShdw>
          </a:effectLst>
        </p:spPr>
        <p:txBody>
          <a:bodyPr>
            <a:normAutofit/>
          </a:bodyPr>
          <a:lstStyle>
            <a:lvl1pPr algn="r">
              <a:buNone/>
              <a:defRPr sz="1800"/>
            </a:lvl1pPr>
          </a:lstStyle>
          <a:p>
            <a:r>
              <a:rPr lang="en-US"/>
              <a:t>Click icon to add picture</a:t>
            </a:r>
            <a:endParaRP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00"/>
            <a:ext cx="8228013" cy="1362075"/>
          </a:xfrm>
        </p:spPr>
        <p:txBody>
          <a:bodyPr anchor="b" anchorCtr="0">
            <a:normAutofit/>
          </a:bodyPr>
          <a:lstStyle>
            <a:lvl1pPr algn="ctr">
              <a:defRPr sz="4800" b="1" cap="none" baseline="0"/>
            </a:lvl1pPr>
          </a:lstStyle>
          <a:p>
            <a:r>
              <a:rPr lang="en-US"/>
              <a:t>Click to edit Master title style</a:t>
            </a:r>
            <a:endParaRPr/>
          </a:p>
        </p:txBody>
      </p:sp>
      <p:sp>
        <p:nvSpPr>
          <p:cNvPr id="3" name="Text Placeholder 2"/>
          <p:cNvSpPr>
            <a:spLocks noGrp="1"/>
          </p:cNvSpPr>
          <p:nvPr>
            <p:ph type="body" idx="1"/>
          </p:nvPr>
        </p:nvSpPr>
        <p:spPr>
          <a:xfrm>
            <a:off x="457200" y="3529013"/>
            <a:ext cx="8228013" cy="1347787"/>
          </a:xfrm>
        </p:spPr>
        <p:txBody>
          <a:bodyPr anchor="t" anchorCtr="0"/>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a:xfrm>
            <a:off x="8077200" y="6324600"/>
            <a:ext cx="609600" cy="365125"/>
          </a:xfrm>
        </p:spPr>
        <p:txBody>
          <a:bodyPr/>
          <a:lstStyle/>
          <a:p>
            <a:fld id="{9E519841-B96A-4DD9-B158-9961937F6A4E}" type="slidenum">
              <a:rPr/>
              <a:pPr/>
              <a:t>‹#›</a:t>
            </a:fld>
            <a:endParaRPr dirty="0"/>
          </a:p>
        </p:txBody>
      </p:sp>
      <p:grpSp>
        <p:nvGrpSpPr>
          <p:cNvPr id="7" name="Group 7"/>
          <p:cNvGrpSpPr/>
          <p:nvPr/>
        </p:nvGrpSpPr>
        <p:grpSpPr>
          <a:xfrm>
            <a:off x="0" y="1447800"/>
            <a:ext cx="9144000" cy="45291"/>
            <a:chOff x="0" y="1613647"/>
            <a:chExt cx="9144000" cy="45291"/>
          </a:xfrm>
        </p:grpSpPr>
        <p:cxnSp>
          <p:nvCxnSpPr>
            <p:cNvPr id="9" name="Straight Connector 8"/>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10"/>
          <p:cNvGrpSpPr/>
          <p:nvPr/>
        </p:nvGrpSpPr>
        <p:grpSpPr>
          <a:xfrm>
            <a:off x="0" y="4939553"/>
            <a:ext cx="9144000" cy="45291"/>
            <a:chOff x="0" y="1613647"/>
            <a:chExt cx="9144000" cy="45291"/>
          </a:xfrm>
        </p:grpSpPr>
        <p:cxnSp>
          <p:nvCxnSpPr>
            <p:cNvPr id="12" name="Straight Connector 11"/>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57200" y="2057401"/>
            <a:ext cx="3931920" cy="3980328"/>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754880" y="2057401"/>
            <a:ext cx="3931920" cy="3980328"/>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a:xfrm>
            <a:off x="6571129" y="6356350"/>
            <a:ext cx="2133600" cy="365125"/>
          </a:xfrm>
          <a:prstGeom prst="rect">
            <a:avLst/>
          </a:prstGeom>
        </p:spPr>
        <p:txBody>
          <a:bodyPr/>
          <a:lstStyle/>
          <a:p>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9E519841-B96A-4DD9-B158-9961937F6A4E}" type="slidenum">
              <a:rPr/>
              <a:pPr/>
              <a:t>‹#›</a:t>
            </a:fld>
            <a:endParaRPr/>
          </a:p>
        </p:txBody>
      </p:sp>
      <p:grpSp>
        <p:nvGrpSpPr>
          <p:cNvPr id="8" name="Group 16"/>
          <p:cNvGrpSpPr/>
          <p:nvPr/>
        </p:nvGrpSpPr>
        <p:grpSpPr>
          <a:xfrm>
            <a:off x="0" y="1584169"/>
            <a:ext cx="9144000" cy="45291"/>
            <a:chOff x="0" y="1613647"/>
            <a:chExt cx="9144000" cy="45291"/>
          </a:xfrm>
        </p:grpSpPr>
        <p:cxnSp>
          <p:nvCxnSpPr>
            <p:cNvPr id="18" name="Straight Connector 1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0" name="Group 9"/>
          <p:cNvGrpSpPr/>
          <p:nvPr/>
        </p:nvGrpSpPr>
        <p:grpSpPr>
          <a:xfrm>
            <a:off x="0" y="1584169"/>
            <a:ext cx="9144000" cy="45291"/>
            <a:chOff x="0" y="1613647"/>
            <a:chExt cx="9144000" cy="45291"/>
          </a:xfrm>
        </p:grpSpPr>
        <p:cxnSp>
          <p:nvCxnSpPr>
            <p:cNvPr id="11" name="Straight Connector 10"/>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457200" y="1734670"/>
            <a:ext cx="3931920" cy="744071"/>
          </a:xfrm>
        </p:spPr>
        <p:txBody>
          <a:bodyPr anchor="ctr" anchorCtr="0">
            <a:noAutofit/>
          </a:bodyPr>
          <a:lstStyle>
            <a:lvl1pPr marL="0" indent="0" algn="ctr">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514600"/>
            <a:ext cx="3931920" cy="3523129"/>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754880" y="1734670"/>
            <a:ext cx="3931920" cy="744071"/>
          </a:xfrm>
        </p:spPr>
        <p:txBody>
          <a:bodyPr anchor="ctr" anchorCtr="0">
            <a:noAutofit/>
          </a:bodyPr>
          <a:lstStyle>
            <a:lvl1pPr marL="0" indent="0" algn="ctr">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514600"/>
            <a:ext cx="3931920" cy="3523129"/>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a:xfrm>
            <a:off x="6571129" y="6356350"/>
            <a:ext cx="2133600" cy="365125"/>
          </a:xfrm>
          <a:prstGeom prst="rect">
            <a:avLst/>
          </a:prstGeom>
        </p:spPr>
        <p:txBody>
          <a:bodyPr/>
          <a:lstStyle/>
          <a:p>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9E519841-B96A-4DD9-B158-9961937F6A4E}" type="slidenum">
              <a:rPr/>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a:xfrm>
            <a:off x="6571129" y="6356350"/>
            <a:ext cx="2133600" cy="365125"/>
          </a:xfrm>
          <a:prstGeom prst="rect">
            <a:avLst/>
          </a:prstGeom>
        </p:spPr>
        <p:txBody>
          <a:bodyPr/>
          <a:lstStyle/>
          <a:p>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9E519841-B96A-4DD9-B158-9961937F6A4E}" type="slidenum">
              <a:rPr/>
              <a:pPr/>
              <a:t>‹#›</a:t>
            </a:fld>
            <a:endParaRPr/>
          </a:p>
        </p:txBody>
      </p:sp>
      <p:grpSp>
        <p:nvGrpSpPr>
          <p:cNvPr id="6" name="Group 6"/>
          <p:cNvGrpSpPr/>
          <p:nvPr/>
        </p:nvGrpSpPr>
        <p:grpSpPr>
          <a:xfrm>
            <a:off x="0" y="1584169"/>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571129" y="6356350"/>
            <a:ext cx="2133600" cy="365125"/>
          </a:xfrm>
          <a:prstGeom prst="rect">
            <a:avLst/>
          </a:prstGeom>
        </p:spPr>
        <p:txBody>
          <a:bodyPr/>
          <a:lstStyle/>
          <a:p>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9E519841-B96A-4DD9-B158-9961937F6A4E}" type="slidenum">
              <a:rPr/>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199" y="658906"/>
            <a:ext cx="3602039" cy="1162050"/>
          </a:xfrm>
        </p:spPr>
        <p:txBody>
          <a:bodyPr anchor="b">
            <a:normAutofit/>
          </a:bodyPr>
          <a:lstStyle>
            <a:lvl1pPr algn="ctr">
              <a:defRPr sz="3600" b="1"/>
            </a:lvl1pPr>
          </a:lstStyle>
          <a:p>
            <a:r>
              <a:rPr lang="en-US"/>
              <a:t>Click to edit Master title style</a:t>
            </a:r>
            <a:endParaRPr/>
          </a:p>
        </p:txBody>
      </p:sp>
      <p:sp>
        <p:nvSpPr>
          <p:cNvPr id="3" name="Content Placeholder 2"/>
          <p:cNvSpPr>
            <a:spLocks noGrp="1"/>
          </p:cNvSpPr>
          <p:nvPr>
            <p:ph idx="1"/>
          </p:nvPr>
        </p:nvSpPr>
        <p:spPr>
          <a:xfrm>
            <a:off x="4473388" y="273051"/>
            <a:ext cx="4206240" cy="5778500"/>
          </a:xfrm>
        </p:spPr>
        <p:txBody>
          <a:bodyPr>
            <a:normAutofit/>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457199" y="1905001"/>
            <a:ext cx="3602039" cy="3733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571129" y="6356350"/>
            <a:ext cx="2133600" cy="365125"/>
          </a:xfrm>
          <a:prstGeom prst="rect">
            <a:avLst/>
          </a:prstGeom>
        </p:spPr>
        <p:txBody>
          <a:bodyPr/>
          <a:lstStyle/>
          <a:p>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9E519841-B96A-4DD9-B158-9961937F6A4E}"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dirty="0"/>
          </a:p>
        </p:txBody>
      </p:sp>
      <p:sp>
        <p:nvSpPr>
          <p:cNvPr id="3" name="Text Placeholder 2"/>
          <p:cNvSpPr>
            <a:spLocks noGrp="1"/>
          </p:cNvSpPr>
          <p:nvPr>
            <p:ph type="body" idx="1"/>
          </p:nvPr>
        </p:nvSpPr>
        <p:spPr>
          <a:xfrm>
            <a:off x="457200" y="2057401"/>
            <a:ext cx="8229600" cy="39624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dirty="0"/>
          </a:p>
        </p:txBody>
      </p:sp>
      <p:sp>
        <p:nvSpPr>
          <p:cNvPr id="6" name="Slide Number Placeholder 5"/>
          <p:cNvSpPr>
            <a:spLocks noGrp="1"/>
          </p:cNvSpPr>
          <p:nvPr>
            <p:ph type="sldNum" sz="quarter" idx="4"/>
          </p:nvPr>
        </p:nvSpPr>
        <p:spPr>
          <a:xfrm>
            <a:off x="8077200" y="6255613"/>
            <a:ext cx="609600" cy="365125"/>
          </a:xfrm>
          <a:prstGeom prst="rect">
            <a:avLst/>
          </a:prstGeom>
        </p:spPr>
        <p:txBody>
          <a:bodyPr vert="horz" lIns="91440" tIns="45720" rIns="91440" bIns="45720" rtlCol="0" anchor="ctr"/>
          <a:lstStyle>
            <a:lvl1pPr algn="ctr">
              <a:defRPr sz="1400" baseline="0">
                <a:solidFill>
                  <a:srgbClr val="020592"/>
                </a:solidFill>
              </a:defRPr>
            </a:lvl1pPr>
          </a:lstStyle>
          <a:p>
            <a:fld id="{9E519841-B96A-4DD9-B158-9961937F6A4E}" type="slidenum">
              <a:rPr lang="en-US" smtClean="0"/>
              <a:pPr/>
              <a:t>‹#›</a:t>
            </a:fld>
            <a:endParaRPr lang="en-US" dirty="0"/>
          </a:p>
        </p:txBody>
      </p:sp>
      <p:pic>
        <p:nvPicPr>
          <p:cNvPr id="9" name="Picture 8" descr="ROILogo.jpg"/>
          <p:cNvPicPr>
            <a:picLocks noChangeAspect="1"/>
          </p:cNvPicPr>
          <p:nvPr userDrawn="1"/>
        </p:nvPicPr>
        <p:blipFill>
          <a:blip r:embed="rId14"/>
          <a:stretch>
            <a:fillRect/>
          </a:stretch>
        </p:blipFill>
        <p:spPr>
          <a:xfrm>
            <a:off x="304800" y="6255613"/>
            <a:ext cx="1600200" cy="492862"/>
          </a:xfrm>
          <a:prstGeom prst="rect">
            <a:avLst/>
          </a:prstGeom>
        </p:spPr>
      </p:pic>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sz="4800" b="1" kern="1200">
          <a:solidFill>
            <a:srgbClr val="020592"/>
          </a:solidFill>
          <a:effectLst/>
          <a:latin typeface="+mj-lt"/>
          <a:ea typeface="+mj-ea"/>
          <a:cs typeface="+mj-cs"/>
        </a:defRPr>
      </a:lvl1pPr>
    </p:titleStyle>
    <p:bodyStyle>
      <a:lvl1pPr marL="342900" indent="-342900" algn="l" defTabSz="914400" rtl="0" eaLnBrk="1" latinLnBrk="0" hangingPunct="1">
        <a:spcBef>
          <a:spcPct val="20000"/>
        </a:spcBef>
        <a:buClr>
          <a:srgbClr val="020592"/>
        </a:buClr>
        <a:buSzPct val="90000"/>
        <a:buFont typeface="Wingdings" pitchFamily="2" charset="2"/>
        <a:buChar char=""/>
        <a:defRPr sz="2400" b="1" kern="1200">
          <a:solidFill>
            <a:srgbClr val="020592"/>
          </a:solidFill>
          <a:effectLst>
            <a:outerShdw blurRad="50800" dist="50800" dir="2700000" algn="tl" rotWithShape="0">
              <a:schemeClr val="bg1">
                <a:alpha val="30000"/>
              </a:schemeClr>
            </a:outerShdw>
          </a:effectLst>
          <a:latin typeface="+mn-lt"/>
          <a:ea typeface="+mn-ea"/>
          <a:cs typeface="+mn-cs"/>
        </a:defRPr>
      </a:lvl1pPr>
      <a:lvl2pPr marL="685800" indent="-336550" algn="l" defTabSz="914400" rtl="0" eaLnBrk="1" latinLnBrk="0" hangingPunct="1">
        <a:spcBef>
          <a:spcPct val="20000"/>
        </a:spcBef>
        <a:buClr>
          <a:schemeClr val="accent2"/>
        </a:buClr>
        <a:buSzPct val="90000"/>
        <a:buFont typeface="Wingdings" pitchFamily="2" charset="2"/>
        <a:buChar char=""/>
        <a:defRPr sz="2200" b="1" kern="1200">
          <a:solidFill>
            <a:srgbClr val="020592"/>
          </a:solidFill>
          <a:effectLst>
            <a:outerShdw blurRad="50800" dist="50800" dir="2700000" algn="tl" rotWithShape="0">
              <a:schemeClr val="bg1">
                <a:alpha val="30000"/>
              </a:schemeClr>
            </a:outerShdw>
          </a:effectLst>
          <a:latin typeface="+mn-lt"/>
          <a:ea typeface="+mn-ea"/>
          <a:cs typeface="+mn-cs"/>
        </a:defRPr>
      </a:lvl2pPr>
      <a:lvl3pPr marL="1035050" indent="-349250" algn="l" defTabSz="914400" rtl="0" eaLnBrk="1" latinLnBrk="0" hangingPunct="1">
        <a:spcBef>
          <a:spcPct val="20000"/>
        </a:spcBef>
        <a:buClr>
          <a:schemeClr val="accent1"/>
        </a:buClr>
        <a:buSzPct val="90000"/>
        <a:buFont typeface="Wingdings" pitchFamily="2" charset="2"/>
        <a:buChar char=""/>
        <a:defRPr sz="2000" b="1" kern="1200">
          <a:solidFill>
            <a:srgbClr val="020592"/>
          </a:solidFill>
          <a:effectLst>
            <a:outerShdw blurRad="50800" dist="50800" dir="2700000" algn="tl" rotWithShape="0">
              <a:schemeClr val="bg1">
                <a:alpha val="30000"/>
              </a:schemeClr>
            </a:outerShdw>
          </a:effectLst>
          <a:latin typeface="+mn-lt"/>
          <a:ea typeface="+mn-ea"/>
          <a:cs typeface="+mn-cs"/>
        </a:defRPr>
      </a:lvl3pPr>
      <a:lvl4pPr marL="1371600" indent="-336550" algn="l" defTabSz="914400" rtl="0" eaLnBrk="1" latinLnBrk="0" hangingPunct="1">
        <a:spcBef>
          <a:spcPct val="20000"/>
        </a:spcBef>
        <a:buClr>
          <a:schemeClr val="accent2"/>
        </a:buClr>
        <a:buSzPct val="90000"/>
        <a:buFont typeface="Wingdings" pitchFamily="2" charset="2"/>
        <a:buChar char=""/>
        <a:defRPr sz="1800" b="1" kern="1200">
          <a:solidFill>
            <a:srgbClr val="020592"/>
          </a:solidFill>
          <a:effectLst>
            <a:outerShdw blurRad="50800" dist="50800" dir="2700000" algn="tl" rotWithShape="0">
              <a:schemeClr val="bg1">
                <a:alpha val="30000"/>
              </a:schemeClr>
            </a:outerShdw>
          </a:effectLst>
          <a:latin typeface="+mn-lt"/>
          <a:ea typeface="+mn-ea"/>
          <a:cs typeface="+mn-cs"/>
        </a:defRPr>
      </a:lvl4pPr>
      <a:lvl5pPr marL="1720850" indent="-349250" algn="l" defTabSz="914400" rtl="0" eaLnBrk="1" latinLnBrk="0" hangingPunct="1">
        <a:spcBef>
          <a:spcPct val="20000"/>
        </a:spcBef>
        <a:buClr>
          <a:schemeClr val="accent1"/>
        </a:buClr>
        <a:buSzPct val="90000"/>
        <a:buFont typeface="Wingdings" pitchFamily="2" charset="2"/>
        <a:buChar char=""/>
        <a:defRPr sz="1800" b="1" kern="1200">
          <a:solidFill>
            <a:srgbClr val="020592"/>
          </a:solidFill>
          <a:effectLst>
            <a:outerShdw blurRad="50800" dist="50800" dir="2700000" algn="tl" rotWithShape="0">
              <a:schemeClr val="bg1">
                <a:alpha val="30000"/>
              </a:scheme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xml"/><Relationship Id="rId1" Type="http://schemas.openxmlformats.org/officeDocument/2006/relationships/tags" Target="../tags/tag2.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6.xml"/><Relationship Id="rId5" Type="http://schemas.openxmlformats.org/officeDocument/2006/relationships/image" Target="../media/image6.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hyperlink" Target="mailto:rschmidt@richmond.edu" TargetMode="External"/><Relationship Id="rId2" Type="http://schemas.openxmlformats.org/officeDocument/2006/relationships/slideLayout" Target="../slideLayouts/slideLayout2.xml"/><Relationship Id="rId1" Type="http://schemas.openxmlformats.org/officeDocument/2006/relationships/tags" Target="../tags/tag21.xml"/><Relationship Id="rId6" Type="http://schemas.openxmlformats.org/officeDocument/2006/relationships/hyperlink" Target="mailto:jvp3m@virginia.edu" TargetMode="External"/><Relationship Id="rId5" Type="http://schemas.openxmlformats.org/officeDocument/2006/relationships/hyperlink" Target="mailto:steven.stern@stonybrook.edu" TargetMode="External"/><Relationship Id="rId4" Type="http://schemas.openxmlformats.org/officeDocument/2006/relationships/hyperlink" Target="mailto:cclapp@uchicago.edu" TargetMode="Externa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FFA24-CE0B-7C11-85A7-D6046A7486CD}"/>
            </a:ext>
          </a:extLst>
        </p:cNvPr>
        <p:cNvGrpSpPr/>
        <p:nvPr/>
      </p:nvGrpSpPr>
      <p:grpSpPr>
        <a:xfrm>
          <a:off x="0" y="0"/>
          <a:ext cx="0" cy="0"/>
          <a:chOff x="0" y="0"/>
          <a:chExt cx="0" cy="0"/>
        </a:xfrm>
      </p:grpSpPr>
      <p:pic>
        <p:nvPicPr>
          <p:cNvPr id="12" name="Picture 11">
            <a:extLst>
              <a:ext uri="{FF2B5EF4-FFF2-40B4-BE49-F238E27FC236}">
                <a16:creationId xmlns:a16="http://schemas.microsoft.com/office/drawing/2014/main" id="{1FB55C0D-5CC4-EBBB-B42A-02AD118D97DF}"/>
              </a:ext>
              <a:ext uri="{C183D7F6-B498-43B3-948B-1728B52AA6E4}">
                <adec:decorative xmlns:adec="http://schemas.microsoft.com/office/drawing/2017/decorative" val="1"/>
              </a:ext>
            </a:extLst>
          </p:cNvPr>
          <p:cNvPicPr>
            <a:picLocks noChangeAspect="1"/>
          </p:cNvPicPr>
          <p:nvPr/>
        </p:nvPicPr>
        <p:blipFill>
          <a:blip r:embed="rId4"/>
          <a:srcRect b="24592"/>
          <a:stretch>
            <a:fillRect/>
          </a:stretch>
        </p:blipFill>
        <p:spPr>
          <a:xfrm>
            <a:off x="1676400" y="299827"/>
            <a:ext cx="5486400" cy="919373"/>
          </a:xfrm>
          <a:prstGeom prst="rect">
            <a:avLst/>
          </a:prstGeom>
        </p:spPr>
      </p:pic>
      <p:sp>
        <p:nvSpPr>
          <p:cNvPr id="10" name="Title 9">
            <a:extLst>
              <a:ext uri="{FF2B5EF4-FFF2-40B4-BE49-F238E27FC236}">
                <a16:creationId xmlns:a16="http://schemas.microsoft.com/office/drawing/2014/main" id="{E28BBCE8-FA23-7282-5D61-1281D1D2D6C3}"/>
              </a:ext>
            </a:extLst>
          </p:cNvPr>
          <p:cNvSpPr>
            <a:spLocks noGrp="1"/>
          </p:cNvSpPr>
          <p:nvPr>
            <p:ph type="title"/>
          </p:nvPr>
        </p:nvSpPr>
        <p:spPr>
          <a:xfrm>
            <a:off x="457993" y="1829233"/>
            <a:ext cx="8228013" cy="1362075"/>
          </a:xfrm>
        </p:spPr>
        <p:txBody>
          <a:bodyPr>
            <a:normAutofit fontScale="90000"/>
          </a:bodyPr>
          <a:lstStyle/>
          <a:p>
            <a:r>
              <a:rPr lang="en-US" dirty="0"/>
              <a:t>Zoom Meeting with</a:t>
            </a:r>
            <a:br>
              <a:rPr lang="en-US" dirty="0"/>
            </a:br>
            <a:r>
              <a:rPr lang="en-US" dirty="0"/>
              <a:t>Stakeholders</a:t>
            </a:r>
          </a:p>
        </p:txBody>
      </p:sp>
      <p:sp>
        <p:nvSpPr>
          <p:cNvPr id="3" name="Text Placeholder 2">
            <a:extLst>
              <a:ext uri="{FF2B5EF4-FFF2-40B4-BE49-F238E27FC236}">
                <a16:creationId xmlns:a16="http://schemas.microsoft.com/office/drawing/2014/main" id="{931BA004-CDB4-1F56-1826-E86B3BD9F576}"/>
              </a:ext>
            </a:extLst>
          </p:cNvPr>
          <p:cNvSpPr>
            <a:spLocks noGrp="1"/>
          </p:cNvSpPr>
          <p:nvPr>
            <p:ph type="body" idx="1"/>
          </p:nvPr>
        </p:nvSpPr>
        <p:spPr>
          <a:xfrm>
            <a:off x="458787" y="3276600"/>
            <a:ext cx="8228013" cy="1676400"/>
          </a:xfrm>
        </p:spPr>
        <p:txBody>
          <a:bodyPr>
            <a:normAutofit fontScale="25000" lnSpcReduction="20000"/>
          </a:bodyPr>
          <a:lstStyle/>
          <a:p>
            <a:pPr algn="l">
              <a:lnSpc>
                <a:spcPct val="120000"/>
              </a:lnSpc>
            </a:pPr>
            <a:r>
              <a:rPr kumimoji="0" lang="en-US" sz="6800" b="0" i="0" u="none" strike="noStrike" kern="1200" cap="none" spc="0" normalizeH="0" baseline="0" noProof="0" dirty="0">
                <a:ln>
                  <a:noFill/>
                </a:ln>
                <a:solidFill>
                  <a:schemeClr val="bg1"/>
                </a:solidFill>
                <a:effectLst/>
                <a:uLnTx/>
                <a:uFillTx/>
                <a:latin typeface="Calibri" panose="020F0502020204030204" pitchFamily="34" charset="0"/>
                <a:ea typeface="+mj-ea"/>
                <a:cs typeface="Calibri" panose="020F0502020204030204" pitchFamily="34" charset="0"/>
              </a:rPr>
              <a:t>The contents of this presentation were developed under a grant from the National Institute on Disability, Independent Living, </a:t>
            </a:r>
            <a:r>
              <a:rPr lang="en-US" sz="6800" b="0" dirty="0">
                <a:solidFill>
                  <a:schemeClr val="bg1"/>
                </a:solidFill>
                <a:effectLst/>
                <a:latin typeface="Calibri" panose="020F0502020204030204" pitchFamily="34" charset="0"/>
                <a:ea typeface="+mj-ea"/>
                <a:cs typeface="Calibri" panose="020F0502020204030204" pitchFamily="34" charset="0"/>
              </a:rPr>
              <a:t>and</a:t>
            </a:r>
            <a:r>
              <a:rPr kumimoji="0" lang="en-US" sz="6800" b="0" i="0" u="none" strike="noStrike" kern="1200" cap="none" spc="0" normalizeH="0" baseline="0" noProof="0" dirty="0">
                <a:ln>
                  <a:noFill/>
                </a:ln>
                <a:solidFill>
                  <a:schemeClr val="bg1"/>
                </a:solidFill>
                <a:effectLst/>
                <a:uLnTx/>
                <a:uFillTx/>
                <a:latin typeface="Calibri" panose="020F0502020204030204" pitchFamily="34" charset="0"/>
                <a:ea typeface="+mj-ea"/>
                <a:cs typeface="Calibri" panose="020F0502020204030204" pitchFamily="34" charset="0"/>
              </a:rPr>
              <a:t> Rehabilitation Research (NIDILRR grant number 90IFDV0028).  NIDILRR is a Center within the Administration for Community Living (ACL), Department of Health and Human Services (HHS). The contents of this presentation do not necessarily represent the policy of NIDILRR, ACL, or HHS, and you should not assume endorsement by the Federal </a:t>
            </a:r>
            <a:r>
              <a:rPr lang="en-US" sz="6800" b="0" dirty="0">
                <a:solidFill>
                  <a:schemeClr val="bg1"/>
                </a:solidFill>
                <a:effectLst/>
                <a:latin typeface="Calibri" panose="020F0502020204030204" pitchFamily="34" charset="0"/>
                <a:cs typeface="Calibri" panose="020F0502020204030204" pitchFamily="34" charset="0"/>
              </a:rPr>
              <a:t>Government.</a:t>
            </a:r>
            <a:endParaRPr lang="en-US" sz="6800" b="0" dirty="0">
              <a:solidFill>
                <a:schemeClr val="bg1"/>
              </a:solidFill>
              <a:latin typeface="Calibri" panose="020F0502020204030204" pitchFamily="34" charset="0"/>
              <a:cs typeface="Calibri" panose="020F0502020204030204" pitchFamily="34" charset="0"/>
            </a:endParaRPr>
          </a:p>
          <a:p>
            <a:pPr>
              <a:lnSpc>
                <a:spcPct val="120000"/>
              </a:lnSpc>
            </a:pPr>
            <a:endParaRPr lang="en-US" b="0" dirty="0">
              <a:solidFill>
                <a:schemeClr val="bg1"/>
              </a:solidFill>
            </a:endParaRPr>
          </a:p>
        </p:txBody>
      </p:sp>
      <p:sp>
        <p:nvSpPr>
          <p:cNvPr id="4" name="Text Placeholder 10">
            <a:extLst>
              <a:ext uri="{FF2B5EF4-FFF2-40B4-BE49-F238E27FC236}">
                <a16:creationId xmlns:a16="http://schemas.microsoft.com/office/drawing/2014/main" id="{BDBC63A0-7309-6689-6B2A-02DC52450B3A}"/>
              </a:ext>
            </a:extLst>
          </p:cNvPr>
          <p:cNvSpPr txBox="1">
            <a:spLocks/>
          </p:cNvSpPr>
          <p:nvPr/>
        </p:nvSpPr>
        <p:spPr>
          <a:xfrm>
            <a:off x="153987" y="5440362"/>
            <a:ext cx="8228013" cy="1066800"/>
          </a:xfrm>
          <a:prstGeom prst="rect">
            <a:avLst/>
          </a:prstGeom>
        </p:spPr>
        <p:txBody>
          <a:bodyPr vert="horz" lIns="91440" tIns="45720" rIns="91440" bIns="45720" rtlCol="0" anchor="t" anchorCtr="0">
            <a:normAutofit/>
          </a:bodyPr>
          <a:lstStyle>
            <a:lvl1pPr marL="0" indent="0" algn="ctr" defTabSz="914400" rtl="0" eaLnBrk="1" latinLnBrk="0" hangingPunct="1">
              <a:spcBef>
                <a:spcPct val="20000"/>
              </a:spcBef>
              <a:buClr>
                <a:srgbClr val="020592"/>
              </a:buClr>
              <a:buSzPct val="90000"/>
              <a:buFont typeface="Wingdings" pitchFamily="2" charset="2"/>
              <a:buNone/>
              <a:defRPr sz="2000" b="1" kern="1200">
                <a:solidFill>
                  <a:schemeClr val="tx1">
                    <a:tint val="75000"/>
                  </a:schemeClr>
                </a:solidFill>
                <a:effectLst>
                  <a:outerShdw blurRad="50800" dist="50800" dir="2700000" algn="tl" rotWithShape="0">
                    <a:schemeClr val="bg1">
                      <a:alpha val="30000"/>
                    </a:schemeClr>
                  </a:outerShdw>
                </a:effectLst>
                <a:latin typeface="+mn-lt"/>
                <a:ea typeface="+mn-ea"/>
                <a:cs typeface="+mn-cs"/>
              </a:defRPr>
            </a:lvl1pPr>
            <a:lvl2pPr marL="457200" indent="0" algn="l" defTabSz="914400" rtl="0" eaLnBrk="1" latinLnBrk="0" hangingPunct="1">
              <a:spcBef>
                <a:spcPct val="20000"/>
              </a:spcBef>
              <a:buClr>
                <a:schemeClr val="accent2"/>
              </a:buClr>
              <a:buSzPct val="90000"/>
              <a:buFont typeface="Wingdings" pitchFamily="2" charset="2"/>
              <a:buNone/>
              <a:defRPr sz="1800" b="1" kern="1200">
                <a:solidFill>
                  <a:schemeClr val="tx1">
                    <a:tint val="75000"/>
                  </a:schemeClr>
                </a:solidFill>
                <a:effectLst>
                  <a:outerShdw blurRad="50800" dist="50800" dir="2700000" algn="tl" rotWithShape="0">
                    <a:schemeClr val="bg1">
                      <a:alpha val="30000"/>
                    </a:schemeClr>
                  </a:outerShdw>
                </a:effectLst>
                <a:latin typeface="+mn-lt"/>
                <a:ea typeface="+mn-ea"/>
                <a:cs typeface="+mn-cs"/>
              </a:defRPr>
            </a:lvl2pPr>
            <a:lvl3pPr marL="914400" indent="0" algn="l" defTabSz="914400" rtl="0" eaLnBrk="1" latinLnBrk="0" hangingPunct="1">
              <a:spcBef>
                <a:spcPct val="20000"/>
              </a:spcBef>
              <a:buClr>
                <a:schemeClr val="accent1"/>
              </a:buClr>
              <a:buSzPct val="90000"/>
              <a:buFont typeface="Wingdings" pitchFamily="2" charset="2"/>
              <a:buNone/>
              <a:defRPr sz="1600" b="1" kern="1200">
                <a:solidFill>
                  <a:schemeClr val="tx1">
                    <a:tint val="75000"/>
                  </a:schemeClr>
                </a:solidFill>
                <a:effectLst>
                  <a:outerShdw blurRad="50800" dist="50800" dir="2700000" algn="tl" rotWithShape="0">
                    <a:schemeClr val="bg1">
                      <a:alpha val="30000"/>
                    </a:schemeClr>
                  </a:outerShdw>
                </a:effectLst>
                <a:latin typeface="+mn-lt"/>
                <a:ea typeface="+mn-ea"/>
                <a:cs typeface="+mn-cs"/>
              </a:defRPr>
            </a:lvl3pPr>
            <a:lvl4pPr marL="1371600" indent="0" algn="l" defTabSz="914400" rtl="0" eaLnBrk="1" latinLnBrk="0" hangingPunct="1">
              <a:spcBef>
                <a:spcPct val="20000"/>
              </a:spcBef>
              <a:buClr>
                <a:schemeClr val="accent2"/>
              </a:buClr>
              <a:buSzPct val="90000"/>
              <a:buFont typeface="Wingdings" pitchFamily="2" charset="2"/>
              <a:buNone/>
              <a:defRPr sz="1400" b="1" kern="1200">
                <a:solidFill>
                  <a:schemeClr val="tx1">
                    <a:tint val="75000"/>
                  </a:schemeClr>
                </a:solidFill>
                <a:effectLst>
                  <a:outerShdw blurRad="50800" dist="50800" dir="2700000" algn="tl" rotWithShape="0">
                    <a:schemeClr val="bg1">
                      <a:alpha val="30000"/>
                    </a:schemeClr>
                  </a:outerShdw>
                </a:effectLst>
                <a:latin typeface="+mn-lt"/>
                <a:ea typeface="+mn-ea"/>
                <a:cs typeface="+mn-cs"/>
              </a:defRPr>
            </a:lvl4pPr>
            <a:lvl5pPr marL="1828800" indent="0" algn="l" defTabSz="914400" rtl="0" eaLnBrk="1" latinLnBrk="0" hangingPunct="1">
              <a:spcBef>
                <a:spcPct val="20000"/>
              </a:spcBef>
              <a:buClr>
                <a:schemeClr val="accent1"/>
              </a:buClr>
              <a:buSzPct val="90000"/>
              <a:buFont typeface="Wingdings" pitchFamily="2" charset="2"/>
              <a:buNone/>
              <a:defRPr sz="1400" b="1" kern="1200">
                <a:solidFill>
                  <a:schemeClr val="tx1">
                    <a:tint val="75000"/>
                  </a:schemeClr>
                </a:solidFill>
                <a:effectLst>
                  <a:outerShdw blurRad="50800" dist="50800" dir="2700000" algn="tl" rotWithShape="0">
                    <a:schemeClr val="bg1">
                      <a:alpha val="30000"/>
                    </a:schemeClr>
                  </a:outerShdw>
                </a:effectLst>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r>
              <a:rPr lang="en-US" sz="3200" dirty="0">
                <a:solidFill>
                  <a:srgbClr val="1F8C48"/>
                </a:solidFill>
                <a:effectLst/>
                <a:latin typeface="Calibri" panose="020F0502020204030204" pitchFamily="34" charset="0"/>
              </a:rPr>
              <a:t>October 23, 2025</a:t>
            </a:r>
          </a:p>
        </p:txBody>
      </p:sp>
      <p:sp>
        <p:nvSpPr>
          <p:cNvPr id="6" name="Slide Number Placeholder 5">
            <a:extLst>
              <a:ext uri="{FF2B5EF4-FFF2-40B4-BE49-F238E27FC236}">
                <a16:creationId xmlns:a16="http://schemas.microsoft.com/office/drawing/2014/main" id="{21E0CB75-D6B0-A597-9668-71CFACDA4A15}"/>
              </a:ext>
            </a:extLst>
          </p:cNvPr>
          <p:cNvSpPr>
            <a:spLocks noGrp="1"/>
          </p:cNvSpPr>
          <p:nvPr>
            <p:ph type="sldNum" sz="quarter" idx="12"/>
          </p:nvPr>
        </p:nvSpPr>
        <p:spPr/>
        <p:txBody>
          <a:bodyPr/>
          <a:lstStyle/>
          <a:p>
            <a:fld id="{9E519841-B96A-4DD9-B158-9961937F6A4E}" type="slidenum">
              <a:rPr lang="en-US" smtClean="0"/>
              <a:pPr/>
              <a:t>1</a:t>
            </a:fld>
            <a:endParaRPr lang="en-US" dirty="0"/>
          </a:p>
        </p:txBody>
      </p:sp>
    </p:spTree>
    <p:custDataLst>
      <p:tags r:id="rId1"/>
    </p:custDataLst>
    <p:extLst>
      <p:ext uri="{BB962C8B-B14F-4D97-AF65-F5344CB8AC3E}">
        <p14:creationId xmlns:p14="http://schemas.microsoft.com/office/powerpoint/2010/main" val="1478324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2ACA4D-EC9A-2A1B-C9AB-9D57D08671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7EECFD-3FF9-7065-F0F6-A4B0E3D80C35}"/>
              </a:ext>
            </a:extLst>
          </p:cNvPr>
          <p:cNvSpPr>
            <a:spLocks noGrp="1"/>
          </p:cNvSpPr>
          <p:nvPr>
            <p:ph type="title"/>
          </p:nvPr>
        </p:nvSpPr>
        <p:spPr/>
        <p:txBody>
          <a:bodyPr>
            <a:normAutofit fontScale="90000"/>
          </a:bodyPr>
          <a:lstStyle/>
          <a:p>
            <a:r>
              <a:rPr lang="en-US" dirty="0"/>
              <a:t>Updated Data from NC</a:t>
            </a:r>
            <a:br>
              <a:rPr lang="en-US" dirty="0"/>
            </a:br>
            <a:r>
              <a:rPr lang="en-US" sz="3600" dirty="0">
                <a:latin typeface="Calibri" panose="020F0502020204030204" pitchFamily="34" charset="0"/>
                <a:cs typeface="Calibri" panose="020F0502020204030204" pitchFamily="34" charset="0"/>
              </a:rPr>
              <a:t>(2 of 2)</a:t>
            </a:r>
            <a:endParaRPr lang="en-US" dirty="0"/>
          </a:p>
        </p:txBody>
      </p:sp>
      <p:sp>
        <p:nvSpPr>
          <p:cNvPr id="5" name="TextBox 4">
            <a:extLst>
              <a:ext uri="{FF2B5EF4-FFF2-40B4-BE49-F238E27FC236}">
                <a16:creationId xmlns:a16="http://schemas.microsoft.com/office/drawing/2014/main" id="{DB9E930A-B9E6-2B7C-C080-DDD54A674830}"/>
              </a:ext>
            </a:extLst>
          </p:cNvPr>
          <p:cNvSpPr txBox="1"/>
          <p:nvPr/>
        </p:nvSpPr>
        <p:spPr>
          <a:xfrm>
            <a:off x="1828800" y="1892748"/>
            <a:ext cx="5955322" cy="646331"/>
          </a:xfrm>
          <a:prstGeom prst="rect">
            <a:avLst/>
          </a:prstGeom>
          <a:noFill/>
        </p:spPr>
        <p:txBody>
          <a:bodyPr wrap="square">
            <a:spAutoFit/>
          </a:bodyPr>
          <a:lstStyle/>
          <a:p>
            <a:pPr algn="ctr" fontAlgn="b">
              <a:buNone/>
            </a:pPr>
            <a:r>
              <a:rPr lang="en-US" sz="1800" b="1" u="none" strike="noStrike" dirty="0">
                <a:solidFill>
                  <a:schemeClr val="bg1"/>
                </a:solidFill>
                <a:effectLst/>
                <a:latin typeface="Calibri" panose="020F0502020204030204" pitchFamily="34" charset="0"/>
                <a:cs typeface="Calibri" panose="020F0502020204030204" pitchFamily="34" charset="0"/>
              </a:rPr>
              <a:t>Table 2: Percent of Applicants Receiving Purchased Services </a:t>
            </a:r>
          </a:p>
          <a:p>
            <a:pPr algn="ctr" fontAlgn="b">
              <a:buNone/>
            </a:pPr>
            <a:r>
              <a:rPr lang="en-US" sz="1800" b="1" u="none" strike="noStrike" dirty="0">
                <a:solidFill>
                  <a:schemeClr val="bg1"/>
                </a:solidFill>
                <a:effectLst/>
                <a:latin typeface="Calibri" panose="020F0502020204030204" pitchFamily="34" charset="0"/>
                <a:cs typeface="Calibri" panose="020F0502020204030204" pitchFamily="34" charset="0"/>
              </a:rPr>
              <a:t>by Disability and Service Type, 2018-2019</a:t>
            </a:r>
          </a:p>
        </p:txBody>
      </p:sp>
      <p:graphicFrame>
        <p:nvGraphicFramePr>
          <p:cNvPr id="7" name="Content Placeholder 6">
            <a:extLst>
              <a:ext uri="{FF2B5EF4-FFF2-40B4-BE49-F238E27FC236}">
                <a16:creationId xmlns:a16="http://schemas.microsoft.com/office/drawing/2014/main" id="{D0DDF9E6-1D22-F6A2-02FF-DC8ECE474E4E}"/>
              </a:ext>
            </a:extLst>
          </p:cNvPr>
          <p:cNvGraphicFramePr>
            <a:graphicFrameLocks noGrp="1"/>
          </p:cNvGraphicFramePr>
          <p:nvPr>
            <p:ph idx="1"/>
            <p:extLst>
              <p:ext uri="{D42A27DB-BD31-4B8C-83A1-F6EECF244321}">
                <p14:modId xmlns:p14="http://schemas.microsoft.com/office/powerpoint/2010/main" val="74841860"/>
              </p:ext>
            </p:extLst>
          </p:nvPr>
        </p:nvGraphicFramePr>
        <p:xfrm>
          <a:off x="647700" y="2819400"/>
          <a:ext cx="7848599" cy="2502348"/>
        </p:xfrm>
        <a:graphic>
          <a:graphicData uri="http://schemas.openxmlformats.org/drawingml/2006/table">
            <a:tbl>
              <a:tblPr firstRow="1" lastRow="1">
                <a:tableStyleId>{9DCAF9ED-07DC-4A11-8D7F-57B35C25682E}</a:tableStyleId>
              </a:tblPr>
              <a:tblGrid>
                <a:gridCol w="2378365">
                  <a:extLst>
                    <a:ext uri="{9D8B030D-6E8A-4147-A177-3AD203B41FA5}">
                      <a16:colId xmlns:a16="http://schemas.microsoft.com/office/drawing/2014/main" val="3060072322"/>
                    </a:ext>
                  </a:extLst>
                </a:gridCol>
                <a:gridCol w="1189181">
                  <a:extLst>
                    <a:ext uri="{9D8B030D-6E8A-4147-A177-3AD203B41FA5}">
                      <a16:colId xmlns:a16="http://schemas.microsoft.com/office/drawing/2014/main" val="2048462106"/>
                    </a:ext>
                  </a:extLst>
                </a:gridCol>
                <a:gridCol w="1545937">
                  <a:extLst>
                    <a:ext uri="{9D8B030D-6E8A-4147-A177-3AD203B41FA5}">
                      <a16:colId xmlns:a16="http://schemas.microsoft.com/office/drawing/2014/main" val="4041449879"/>
                    </a:ext>
                  </a:extLst>
                </a:gridCol>
                <a:gridCol w="1427017">
                  <a:extLst>
                    <a:ext uri="{9D8B030D-6E8A-4147-A177-3AD203B41FA5}">
                      <a16:colId xmlns:a16="http://schemas.microsoft.com/office/drawing/2014/main" val="598177770"/>
                    </a:ext>
                  </a:extLst>
                </a:gridCol>
                <a:gridCol w="1308099">
                  <a:extLst>
                    <a:ext uri="{9D8B030D-6E8A-4147-A177-3AD203B41FA5}">
                      <a16:colId xmlns:a16="http://schemas.microsoft.com/office/drawing/2014/main" val="3341434354"/>
                    </a:ext>
                  </a:extLst>
                </a:gridCol>
              </a:tblGrid>
              <a:tr h="337798">
                <a:tc>
                  <a:txBody>
                    <a:bodyPr/>
                    <a:lstStyle/>
                    <a:p>
                      <a:pPr algn="l" fontAlgn="b">
                        <a:buNone/>
                      </a:pPr>
                      <a:r>
                        <a:rPr lang="en-US" sz="1800" b="1" u="none" strike="noStrike" kern="1200" dirty="0">
                          <a:solidFill>
                            <a:schemeClr val="bg1"/>
                          </a:solidFill>
                          <a:effectLst/>
                        </a:rPr>
                        <a:t> Service Type</a:t>
                      </a:r>
                      <a:endParaRPr lang="en-US" sz="1800" b="1" u="none" strike="noStrike" kern="1200" dirty="0">
                        <a:solidFill>
                          <a:schemeClr val="bg1"/>
                        </a:solidFill>
                        <a:effectLst/>
                        <a:latin typeface="Calibri" panose="020F0502020204030204" pitchFamily="34" charset="0"/>
                        <a:ea typeface="+mn-ea"/>
                        <a:cs typeface="Calibri" panose="020F0502020204030204" pitchFamily="34" charset="0"/>
                      </a:endParaRPr>
                    </a:p>
                  </a:txBody>
                  <a:tcPr marL="9525" marR="9525" marT="9525" marB="0" anchor="ctr"/>
                </a:tc>
                <a:tc>
                  <a:txBody>
                    <a:bodyPr/>
                    <a:lstStyle/>
                    <a:p>
                      <a:pPr algn="ctr" fontAlgn="b">
                        <a:buNone/>
                      </a:pPr>
                      <a:r>
                        <a:rPr lang="en-US" sz="1800" b="1" u="none" strike="noStrike" dirty="0">
                          <a:solidFill>
                            <a:schemeClr val="bg1"/>
                          </a:solidFill>
                          <a:effectLst/>
                        </a:rPr>
                        <a:t>MI</a:t>
                      </a:r>
                      <a:endParaRPr lang="en-US" sz="18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tc>
                  <a:txBody>
                    <a:bodyPr/>
                    <a:lstStyle/>
                    <a:p>
                      <a:pPr algn="ctr" fontAlgn="b">
                        <a:buNone/>
                      </a:pPr>
                      <a:r>
                        <a:rPr lang="en-US" sz="1800" b="1" u="none" strike="noStrike" dirty="0">
                          <a:solidFill>
                            <a:schemeClr val="bg1"/>
                          </a:solidFill>
                          <a:effectLst/>
                        </a:rPr>
                        <a:t>PI</a:t>
                      </a:r>
                      <a:endParaRPr lang="en-US" sz="18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tc>
                  <a:txBody>
                    <a:bodyPr/>
                    <a:lstStyle/>
                    <a:p>
                      <a:pPr algn="ctr" fontAlgn="b">
                        <a:buNone/>
                      </a:pPr>
                      <a:r>
                        <a:rPr lang="en-US" sz="1800" b="1" u="none" strike="noStrike" dirty="0">
                          <a:solidFill>
                            <a:schemeClr val="bg1"/>
                          </a:solidFill>
                          <a:effectLst/>
                        </a:rPr>
                        <a:t>CI</a:t>
                      </a:r>
                      <a:endParaRPr lang="en-US" sz="18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tc>
                  <a:txBody>
                    <a:bodyPr/>
                    <a:lstStyle/>
                    <a:p>
                      <a:pPr algn="ctr" fontAlgn="b">
                        <a:buNone/>
                      </a:pPr>
                      <a:r>
                        <a:rPr lang="en-US" sz="1800" b="1" u="none" strike="noStrike" dirty="0">
                          <a:solidFill>
                            <a:schemeClr val="bg1"/>
                          </a:solidFill>
                          <a:effectLst/>
                        </a:rPr>
                        <a:t>BVI</a:t>
                      </a:r>
                      <a:endParaRPr lang="en-US" sz="18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extLst>
                  <a:ext uri="{0D108BD9-81ED-4DB2-BD59-A6C34878D82A}">
                    <a16:rowId xmlns:a16="http://schemas.microsoft.com/office/drawing/2014/main" val="3795795891"/>
                  </a:ext>
                </a:extLst>
              </a:tr>
              <a:tr h="337798">
                <a:tc>
                  <a:txBody>
                    <a:bodyPr/>
                    <a:lstStyle/>
                    <a:p>
                      <a:pPr marL="0" indent="0" algn="l" fontAlgn="b">
                        <a:buNone/>
                      </a:pPr>
                      <a:r>
                        <a:rPr lang="en-US" sz="1800" b="0" u="none" strike="noStrike" dirty="0">
                          <a:solidFill>
                            <a:schemeClr val="bg1"/>
                          </a:solidFill>
                          <a:effectLst/>
                          <a:latin typeface="Calibri" panose="020F0502020204030204" pitchFamily="34" charset="0"/>
                          <a:cs typeface="Calibri" panose="020F0502020204030204" pitchFamily="34" charset="0"/>
                        </a:rPr>
                        <a:t> Education</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tc>
                  <a:txBody>
                    <a:bodyPr/>
                    <a:lstStyle/>
                    <a:p>
                      <a:pPr algn="ctr" fontAlgn="b">
                        <a:buNone/>
                      </a:pPr>
                      <a:r>
                        <a:rPr lang="en-US" sz="1800" u="none" strike="noStrike" dirty="0">
                          <a:solidFill>
                            <a:schemeClr val="bg1"/>
                          </a:solidFill>
                          <a:effectLst/>
                          <a:latin typeface="Calibri" panose="020F0502020204030204" pitchFamily="34" charset="0"/>
                          <a:cs typeface="Calibri" panose="020F0502020204030204" pitchFamily="34" charset="0"/>
                        </a:rPr>
                        <a:t>  2.6</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tc>
                  <a:txBody>
                    <a:bodyPr/>
                    <a:lstStyle/>
                    <a:p>
                      <a:pPr algn="ctr" fontAlgn="b">
                        <a:buNone/>
                      </a:pPr>
                      <a:r>
                        <a:rPr lang="en-US" sz="1800" u="none" strike="noStrike" dirty="0">
                          <a:solidFill>
                            <a:schemeClr val="bg1"/>
                          </a:solidFill>
                          <a:effectLst/>
                          <a:latin typeface="Calibri" panose="020F0502020204030204" pitchFamily="34" charset="0"/>
                          <a:cs typeface="Calibri" panose="020F0502020204030204" pitchFamily="34" charset="0"/>
                        </a:rPr>
                        <a:t>  3.2</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tc>
                  <a:txBody>
                    <a:bodyPr/>
                    <a:lstStyle/>
                    <a:p>
                      <a:pPr algn="ctr" fontAlgn="b">
                        <a:buNone/>
                      </a:pPr>
                      <a:r>
                        <a:rPr lang="en-US" sz="1800" u="none" strike="noStrike" dirty="0">
                          <a:solidFill>
                            <a:schemeClr val="bg1"/>
                          </a:solidFill>
                          <a:effectLst/>
                          <a:latin typeface="Calibri" panose="020F0502020204030204" pitchFamily="34" charset="0"/>
                          <a:cs typeface="Calibri" panose="020F0502020204030204" pitchFamily="34" charset="0"/>
                        </a:rPr>
                        <a:t>  2.1</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tc>
                  <a:txBody>
                    <a:bodyPr/>
                    <a:lstStyle/>
                    <a:p>
                      <a:pPr algn="ctr" fontAlgn="b">
                        <a:buNone/>
                      </a:pPr>
                      <a:r>
                        <a:rPr lang="en-US" sz="1800" u="none" strike="noStrike" dirty="0">
                          <a:solidFill>
                            <a:schemeClr val="bg1"/>
                          </a:solidFill>
                          <a:effectLst/>
                          <a:latin typeface="Calibri" panose="020F0502020204030204" pitchFamily="34" charset="0"/>
                          <a:cs typeface="Calibri" panose="020F0502020204030204" pitchFamily="34" charset="0"/>
                        </a:rPr>
                        <a:t>  6.1</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extLst>
                  <a:ext uri="{0D108BD9-81ED-4DB2-BD59-A6C34878D82A}">
                    <a16:rowId xmlns:a16="http://schemas.microsoft.com/office/drawing/2014/main" val="842228157"/>
                  </a:ext>
                </a:extLst>
              </a:tr>
              <a:tr h="337798">
                <a:tc>
                  <a:txBody>
                    <a:bodyPr/>
                    <a:lstStyle/>
                    <a:p>
                      <a:pPr algn="l" fontAlgn="b">
                        <a:buNone/>
                      </a:pPr>
                      <a:r>
                        <a:rPr lang="en-US" sz="1800" b="0" u="none" strike="noStrike" dirty="0">
                          <a:solidFill>
                            <a:schemeClr val="bg1"/>
                          </a:solidFill>
                          <a:effectLst/>
                          <a:latin typeface="Calibri" panose="020F0502020204030204" pitchFamily="34" charset="0"/>
                          <a:cs typeface="Calibri" panose="020F0502020204030204" pitchFamily="34" charset="0"/>
                        </a:rPr>
                        <a:t> Job Training</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solidFill>
                      <a:schemeClr val="accent2">
                        <a:lumMod val="20000"/>
                        <a:lumOff val="80000"/>
                      </a:schemeClr>
                    </a:solidFill>
                  </a:tcPr>
                </a:tc>
                <a:tc>
                  <a:txBody>
                    <a:bodyPr/>
                    <a:lstStyle/>
                    <a:p>
                      <a:pPr algn="ctr" fontAlgn="b">
                        <a:buNone/>
                      </a:pPr>
                      <a:r>
                        <a:rPr lang="en-US" sz="1800" u="none" strike="noStrike" dirty="0">
                          <a:solidFill>
                            <a:schemeClr val="bg1"/>
                          </a:solidFill>
                          <a:effectLst/>
                          <a:latin typeface="Calibri" panose="020F0502020204030204" pitchFamily="34" charset="0"/>
                          <a:cs typeface="Calibri" panose="020F0502020204030204" pitchFamily="34" charset="0"/>
                        </a:rPr>
                        <a:t>  8.5</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solidFill>
                      <a:schemeClr val="accent2">
                        <a:lumMod val="20000"/>
                        <a:lumOff val="80000"/>
                      </a:schemeClr>
                    </a:solidFill>
                  </a:tcPr>
                </a:tc>
                <a:tc>
                  <a:txBody>
                    <a:bodyPr/>
                    <a:lstStyle/>
                    <a:p>
                      <a:pPr algn="ctr" fontAlgn="b">
                        <a:buNone/>
                      </a:pPr>
                      <a:r>
                        <a:rPr lang="en-US" sz="1800" u="none" strike="noStrike" dirty="0">
                          <a:solidFill>
                            <a:schemeClr val="bg1"/>
                          </a:solidFill>
                          <a:effectLst/>
                          <a:latin typeface="Calibri" panose="020F0502020204030204" pitchFamily="34" charset="0"/>
                          <a:cs typeface="Calibri" panose="020F0502020204030204" pitchFamily="34" charset="0"/>
                        </a:rPr>
                        <a:t>  7.8</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solidFill>
                      <a:schemeClr val="accent2">
                        <a:lumMod val="20000"/>
                        <a:lumOff val="80000"/>
                      </a:schemeClr>
                    </a:solidFill>
                  </a:tcPr>
                </a:tc>
                <a:tc>
                  <a:txBody>
                    <a:bodyPr/>
                    <a:lstStyle/>
                    <a:p>
                      <a:pPr algn="ctr" fontAlgn="b">
                        <a:buNone/>
                      </a:pPr>
                      <a:r>
                        <a:rPr lang="en-US" sz="1800" u="none" strike="noStrike" dirty="0">
                          <a:solidFill>
                            <a:schemeClr val="bg1"/>
                          </a:solidFill>
                          <a:effectLst/>
                          <a:latin typeface="Calibri" panose="020F0502020204030204" pitchFamily="34" charset="0"/>
                          <a:cs typeface="Calibri" panose="020F0502020204030204" pitchFamily="34" charset="0"/>
                        </a:rPr>
                        <a:t>19.6</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solidFill>
                      <a:schemeClr val="accent2">
                        <a:lumMod val="20000"/>
                        <a:lumOff val="80000"/>
                      </a:schemeClr>
                    </a:solidFill>
                  </a:tcPr>
                </a:tc>
                <a:tc>
                  <a:txBody>
                    <a:bodyPr/>
                    <a:lstStyle/>
                    <a:p>
                      <a:pPr algn="ctr" fontAlgn="b">
                        <a:buNone/>
                      </a:pPr>
                      <a:r>
                        <a:rPr lang="en-US" sz="1800" u="none" strike="noStrike" dirty="0">
                          <a:solidFill>
                            <a:schemeClr val="bg1"/>
                          </a:solidFill>
                          <a:effectLst/>
                          <a:latin typeface="Calibri" panose="020F0502020204030204" pitchFamily="34" charset="0"/>
                          <a:cs typeface="Calibri" panose="020F0502020204030204" pitchFamily="34" charset="0"/>
                        </a:rPr>
                        <a:t>  6.4</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solidFill>
                      <a:schemeClr val="accent2">
                        <a:lumMod val="20000"/>
                        <a:lumOff val="80000"/>
                      </a:schemeClr>
                    </a:solidFill>
                  </a:tcPr>
                </a:tc>
                <a:extLst>
                  <a:ext uri="{0D108BD9-81ED-4DB2-BD59-A6C34878D82A}">
                    <a16:rowId xmlns:a16="http://schemas.microsoft.com/office/drawing/2014/main" val="2985046702"/>
                  </a:ext>
                </a:extLst>
              </a:tr>
              <a:tr h="401806">
                <a:tc>
                  <a:txBody>
                    <a:bodyPr/>
                    <a:lstStyle/>
                    <a:p>
                      <a:pPr algn="l" fontAlgn="b">
                        <a:buNone/>
                      </a:pPr>
                      <a:r>
                        <a:rPr lang="en-US" sz="1800" b="0" u="none" strike="noStrike" dirty="0">
                          <a:solidFill>
                            <a:schemeClr val="bg1"/>
                          </a:solidFill>
                          <a:effectLst/>
                          <a:latin typeface="Calibri" panose="020F0502020204030204" pitchFamily="34" charset="0"/>
                          <a:cs typeface="Calibri" panose="020F0502020204030204" pitchFamily="34" charset="0"/>
                        </a:rPr>
                        <a:t> Job Search &amp; Placement</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tc>
                  <a:txBody>
                    <a:bodyPr/>
                    <a:lstStyle/>
                    <a:p>
                      <a:pPr algn="ctr" fontAlgn="b">
                        <a:buNone/>
                      </a:pPr>
                      <a:r>
                        <a:rPr lang="en-US" sz="1800" u="none" strike="noStrike" dirty="0">
                          <a:solidFill>
                            <a:schemeClr val="bg1"/>
                          </a:solidFill>
                          <a:effectLst/>
                          <a:latin typeface="Calibri" panose="020F0502020204030204" pitchFamily="34" charset="0"/>
                          <a:cs typeface="Calibri" panose="020F0502020204030204" pitchFamily="34" charset="0"/>
                        </a:rPr>
                        <a:t>17.0</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tc>
                  <a:txBody>
                    <a:bodyPr/>
                    <a:lstStyle/>
                    <a:p>
                      <a:pPr algn="ctr" fontAlgn="b">
                        <a:buNone/>
                      </a:pPr>
                      <a:r>
                        <a:rPr lang="en-US" sz="1800" u="none" strike="noStrike" dirty="0">
                          <a:solidFill>
                            <a:schemeClr val="bg1"/>
                          </a:solidFill>
                          <a:effectLst/>
                          <a:latin typeface="Calibri" panose="020F0502020204030204" pitchFamily="34" charset="0"/>
                          <a:cs typeface="Calibri" panose="020F0502020204030204" pitchFamily="34" charset="0"/>
                        </a:rPr>
                        <a:t>10.9</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tc>
                  <a:txBody>
                    <a:bodyPr/>
                    <a:lstStyle/>
                    <a:p>
                      <a:pPr algn="ctr" fontAlgn="b">
                        <a:buNone/>
                      </a:pPr>
                      <a:r>
                        <a:rPr lang="en-US" sz="1800" u="none" strike="noStrike" dirty="0">
                          <a:solidFill>
                            <a:schemeClr val="bg1"/>
                          </a:solidFill>
                          <a:effectLst/>
                          <a:latin typeface="Calibri" panose="020F0502020204030204" pitchFamily="34" charset="0"/>
                          <a:cs typeface="Calibri" panose="020F0502020204030204" pitchFamily="34" charset="0"/>
                        </a:rPr>
                        <a:t>23.9</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tc>
                  <a:txBody>
                    <a:bodyPr/>
                    <a:lstStyle/>
                    <a:p>
                      <a:pPr algn="ctr" fontAlgn="b">
                        <a:buNone/>
                      </a:pPr>
                      <a:r>
                        <a:rPr lang="en-US" sz="1800" u="none" strike="noStrike" dirty="0">
                          <a:solidFill>
                            <a:schemeClr val="bg1"/>
                          </a:solidFill>
                          <a:effectLst/>
                          <a:latin typeface="Calibri" panose="020F0502020204030204" pitchFamily="34" charset="0"/>
                          <a:cs typeface="Calibri" panose="020F0502020204030204" pitchFamily="34" charset="0"/>
                        </a:rPr>
                        <a:t>  4.2 </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extLst>
                  <a:ext uri="{0D108BD9-81ED-4DB2-BD59-A6C34878D82A}">
                    <a16:rowId xmlns:a16="http://schemas.microsoft.com/office/drawing/2014/main" val="1710327190"/>
                  </a:ext>
                </a:extLst>
              </a:tr>
              <a:tr h="411552">
                <a:tc>
                  <a:txBody>
                    <a:bodyPr/>
                    <a:lstStyle/>
                    <a:p>
                      <a:pPr algn="l" fontAlgn="b">
                        <a:buNone/>
                      </a:pPr>
                      <a:r>
                        <a:rPr lang="en-US" sz="1800" b="0" u="none" strike="noStrike" dirty="0">
                          <a:solidFill>
                            <a:schemeClr val="bg1"/>
                          </a:solidFill>
                          <a:effectLst/>
                          <a:latin typeface="Calibri" panose="020F0502020204030204" pitchFamily="34" charset="0"/>
                          <a:cs typeface="Calibri" panose="020F0502020204030204" pitchFamily="34" charset="0"/>
                        </a:rPr>
                        <a:t> Supported Employment</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solidFill>
                      <a:schemeClr val="accent2">
                        <a:lumMod val="20000"/>
                        <a:lumOff val="80000"/>
                      </a:schemeClr>
                    </a:solidFill>
                  </a:tcPr>
                </a:tc>
                <a:tc>
                  <a:txBody>
                    <a:bodyPr/>
                    <a:lstStyle/>
                    <a:p>
                      <a:pPr algn="ctr" fontAlgn="b">
                        <a:buNone/>
                      </a:pPr>
                      <a:r>
                        <a:rPr lang="en-US" sz="1800" u="none" strike="noStrike" dirty="0">
                          <a:solidFill>
                            <a:schemeClr val="bg1"/>
                          </a:solidFill>
                          <a:effectLst/>
                          <a:latin typeface="Calibri" panose="020F0502020204030204" pitchFamily="34" charset="0"/>
                          <a:cs typeface="Calibri" panose="020F0502020204030204" pitchFamily="34" charset="0"/>
                        </a:rPr>
                        <a:t>  6.5</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solidFill>
                      <a:schemeClr val="accent2">
                        <a:lumMod val="20000"/>
                        <a:lumOff val="80000"/>
                      </a:schemeClr>
                    </a:solidFill>
                  </a:tcPr>
                </a:tc>
                <a:tc>
                  <a:txBody>
                    <a:bodyPr/>
                    <a:lstStyle/>
                    <a:p>
                      <a:pPr algn="ctr" fontAlgn="b">
                        <a:buNone/>
                      </a:pPr>
                      <a:r>
                        <a:rPr lang="en-US" sz="1800" u="none" strike="noStrike" dirty="0">
                          <a:solidFill>
                            <a:schemeClr val="bg1"/>
                          </a:solidFill>
                          <a:effectLst/>
                          <a:latin typeface="Calibri" panose="020F0502020204030204" pitchFamily="34" charset="0"/>
                          <a:cs typeface="Calibri" panose="020F0502020204030204" pitchFamily="34" charset="0"/>
                        </a:rPr>
                        <a:t>  3.0</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solidFill>
                      <a:schemeClr val="accent2">
                        <a:lumMod val="20000"/>
                        <a:lumOff val="80000"/>
                      </a:schemeClr>
                    </a:solidFill>
                  </a:tcPr>
                </a:tc>
                <a:tc>
                  <a:txBody>
                    <a:bodyPr/>
                    <a:lstStyle/>
                    <a:p>
                      <a:pPr algn="ctr" fontAlgn="b">
                        <a:buNone/>
                      </a:pPr>
                      <a:r>
                        <a:rPr lang="en-US" sz="1800" u="none" strike="noStrike" dirty="0">
                          <a:solidFill>
                            <a:schemeClr val="bg1"/>
                          </a:solidFill>
                          <a:effectLst/>
                          <a:latin typeface="Calibri" panose="020F0502020204030204" pitchFamily="34" charset="0"/>
                          <a:cs typeface="Calibri" panose="020F0502020204030204" pitchFamily="34" charset="0"/>
                        </a:rPr>
                        <a:t>13.8</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solidFill>
                      <a:schemeClr val="accent2">
                        <a:lumMod val="20000"/>
                        <a:lumOff val="80000"/>
                      </a:schemeClr>
                    </a:solidFill>
                  </a:tcPr>
                </a:tc>
                <a:tc>
                  <a:txBody>
                    <a:bodyPr/>
                    <a:lstStyle/>
                    <a:p>
                      <a:pPr algn="ctr" fontAlgn="b">
                        <a:buNone/>
                      </a:pPr>
                      <a:r>
                        <a:rPr lang="en-US" sz="1800" u="none" strike="noStrike" dirty="0">
                          <a:solidFill>
                            <a:schemeClr val="bg1"/>
                          </a:solidFill>
                          <a:effectLst/>
                          <a:latin typeface="Calibri" panose="020F0502020204030204" pitchFamily="34" charset="0"/>
                          <a:cs typeface="Calibri" panose="020F0502020204030204" pitchFamily="34" charset="0"/>
                        </a:rPr>
                        <a:t>  1.6</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solidFill>
                      <a:schemeClr val="accent2">
                        <a:lumMod val="20000"/>
                        <a:lumOff val="80000"/>
                      </a:schemeClr>
                    </a:solidFill>
                  </a:tcPr>
                </a:tc>
                <a:extLst>
                  <a:ext uri="{0D108BD9-81ED-4DB2-BD59-A6C34878D82A}">
                    <a16:rowId xmlns:a16="http://schemas.microsoft.com/office/drawing/2014/main" val="1725376369"/>
                  </a:ext>
                </a:extLst>
              </a:tr>
              <a:tr h="337798">
                <a:tc>
                  <a:txBody>
                    <a:bodyPr/>
                    <a:lstStyle/>
                    <a:p>
                      <a:pPr algn="l" fontAlgn="b">
                        <a:buNone/>
                      </a:pPr>
                      <a:r>
                        <a:rPr lang="en-US" sz="1800" b="0" u="none" strike="noStrike" dirty="0">
                          <a:solidFill>
                            <a:schemeClr val="bg1"/>
                          </a:solidFill>
                          <a:effectLst/>
                          <a:latin typeface="Calibri" panose="020F0502020204030204" pitchFamily="34" charset="0"/>
                          <a:cs typeface="Calibri" panose="020F0502020204030204" pitchFamily="34" charset="0"/>
                        </a:rPr>
                        <a:t> Other Supports</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tc>
                  <a:txBody>
                    <a:bodyPr/>
                    <a:lstStyle/>
                    <a:p>
                      <a:pPr algn="ctr" fontAlgn="b">
                        <a:buNone/>
                      </a:pPr>
                      <a:r>
                        <a:rPr lang="en-US" sz="1800" u="none" strike="noStrike" dirty="0">
                          <a:solidFill>
                            <a:schemeClr val="bg1"/>
                          </a:solidFill>
                          <a:effectLst/>
                          <a:latin typeface="Calibri" panose="020F0502020204030204" pitchFamily="34" charset="0"/>
                          <a:cs typeface="Calibri" panose="020F0502020204030204" pitchFamily="34" charset="0"/>
                        </a:rPr>
                        <a:t>  2.3</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tc>
                  <a:txBody>
                    <a:bodyPr/>
                    <a:lstStyle/>
                    <a:p>
                      <a:pPr algn="ctr" fontAlgn="b">
                        <a:buNone/>
                      </a:pPr>
                      <a:r>
                        <a:rPr lang="en-US" sz="1800" u="none" strike="noStrike" dirty="0">
                          <a:solidFill>
                            <a:schemeClr val="bg1"/>
                          </a:solidFill>
                          <a:effectLst/>
                          <a:latin typeface="Calibri" panose="020F0502020204030204" pitchFamily="34" charset="0"/>
                          <a:cs typeface="Calibri" panose="020F0502020204030204" pitchFamily="34" charset="0"/>
                        </a:rPr>
                        <a:t>18.2</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tc>
                  <a:txBody>
                    <a:bodyPr/>
                    <a:lstStyle/>
                    <a:p>
                      <a:pPr algn="ctr" fontAlgn="b">
                        <a:buNone/>
                      </a:pPr>
                      <a:r>
                        <a:rPr lang="en-US" sz="1800" u="none" strike="noStrike" dirty="0">
                          <a:solidFill>
                            <a:schemeClr val="bg1"/>
                          </a:solidFill>
                          <a:effectLst/>
                          <a:latin typeface="Calibri" panose="020F0502020204030204" pitchFamily="34" charset="0"/>
                          <a:cs typeface="Calibri" panose="020F0502020204030204" pitchFamily="34" charset="0"/>
                        </a:rPr>
                        <a:t>18.7</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tc>
                  <a:txBody>
                    <a:bodyPr/>
                    <a:lstStyle/>
                    <a:p>
                      <a:pPr algn="ctr" fontAlgn="b">
                        <a:buNone/>
                      </a:pPr>
                      <a:r>
                        <a:rPr lang="en-US" sz="1800" u="none" strike="noStrike" dirty="0">
                          <a:solidFill>
                            <a:schemeClr val="bg1"/>
                          </a:solidFill>
                          <a:effectLst/>
                          <a:latin typeface="Calibri" panose="020F0502020204030204" pitchFamily="34" charset="0"/>
                          <a:cs typeface="Calibri" panose="020F0502020204030204" pitchFamily="34" charset="0"/>
                        </a:rPr>
                        <a:t>19.3</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extLst>
                  <a:ext uri="{0D108BD9-81ED-4DB2-BD59-A6C34878D82A}">
                    <a16:rowId xmlns:a16="http://schemas.microsoft.com/office/drawing/2014/main" val="3002035683"/>
                  </a:ext>
                </a:extLst>
              </a:tr>
              <a:tr h="337798">
                <a:tc>
                  <a:txBody>
                    <a:bodyPr/>
                    <a:lstStyle/>
                    <a:p>
                      <a:pPr algn="l" fontAlgn="b">
                        <a:buNone/>
                      </a:pPr>
                      <a:r>
                        <a:rPr lang="en-US" sz="1800" b="1" u="none" strike="noStrike" dirty="0">
                          <a:solidFill>
                            <a:schemeClr val="bg1"/>
                          </a:solidFill>
                          <a:effectLst/>
                          <a:latin typeface="Calibri" panose="020F0502020204030204" pitchFamily="34" charset="0"/>
                          <a:cs typeface="Calibri" panose="020F0502020204030204" pitchFamily="34" charset="0"/>
                        </a:rPr>
                        <a:t>Sample size</a:t>
                      </a:r>
                      <a:endParaRPr lang="en-US" sz="18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tc>
                  <a:txBody>
                    <a:bodyPr/>
                    <a:lstStyle/>
                    <a:p>
                      <a:pPr algn="ctr" fontAlgn="b">
                        <a:buNone/>
                      </a:pPr>
                      <a:r>
                        <a:rPr lang="en-US" sz="1800" b="0" u="none" strike="noStrike" dirty="0">
                          <a:solidFill>
                            <a:schemeClr val="bg1"/>
                          </a:solidFill>
                          <a:effectLst/>
                          <a:latin typeface="Calibri" panose="020F0502020204030204" pitchFamily="34" charset="0"/>
                          <a:cs typeface="Calibri" panose="020F0502020204030204" pitchFamily="34" charset="0"/>
                        </a:rPr>
                        <a:t>12,414</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tc>
                  <a:txBody>
                    <a:bodyPr/>
                    <a:lstStyle/>
                    <a:p>
                      <a:pPr algn="ctr" fontAlgn="b">
                        <a:buNone/>
                      </a:pPr>
                      <a:r>
                        <a:rPr lang="en-US" sz="1800" b="0" u="none" strike="noStrike" dirty="0">
                          <a:solidFill>
                            <a:schemeClr val="bg1"/>
                          </a:solidFill>
                          <a:effectLst/>
                          <a:latin typeface="Calibri" panose="020F0502020204030204" pitchFamily="34" charset="0"/>
                          <a:cs typeface="Calibri" panose="020F0502020204030204" pitchFamily="34" charset="0"/>
                        </a:rPr>
                        <a:t>8,562</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tc>
                  <a:txBody>
                    <a:bodyPr/>
                    <a:lstStyle/>
                    <a:p>
                      <a:pPr algn="ctr" fontAlgn="b">
                        <a:buNone/>
                      </a:pPr>
                      <a:r>
                        <a:rPr lang="en-US" sz="1800" b="0" u="none" strike="noStrike" dirty="0">
                          <a:solidFill>
                            <a:schemeClr val="bg1"/>
                          </a:solidFill>
                          <a:effectLst/>
                          <a:latin typeface="Calibri" panose="020F0502020204030204" pitchFamily="34" charset="0"/>
                          <a:cs typeface="Calibri" panose="020F0502020204030204" pitchFamily="34" charset="0"/>
                        </a:rPr>
                        <a:t>8,910</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tc>
                  <a:txBody>
                    <a:bodyPr/>
                    <a:lstStyle/>
                    <a:p>
                      <a:pPr algn="ctr" fontAlgn="b">
                        <a:buNone/>
                      </a:pPr>
                      <a:r>
                        <a:rPr lang="en-US" sz="1800" b="0" u="none" strike="noStrike" dirty="0">
                          <a:solidFill>
                            <a:schemeClr val="bg1"/>
                          </a:solidFill>
                          <a:effectLst/>
                          <a:latin typeface="Calibri" panose="020F0502020204030204" pitchFamily="34" charset="0"/>
                          <a:cs typeface="Calibri" panose="020F0502020204030204" pitchFamily="34" charset="0"/>
                        </a:rPr>
                        <a:t>1,032</a:t>
                      </a:r>
                      <a:endParaRPr lang="en-US" sz="1800" b="0"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tc>
                <a:extLst>
                  <a:ext uri="{0D108BD9-81ED-4DB2-BD59-A6C34878D82A}">
                    <a16:rowId xmlns:a16="http://schemas.microsoft.com/office/drawing/2014/main" val="2186804059"/>
                  </a:ext>
                </a:extLst>
              </a:tr>
            </a:tbl>
          </a:graphicData>
        </a:graphic>
      </p:graphicFrame>
      <p:sp>
        <p:nvSpPr>
          <p:cNvPr id="4" name="Slide Number Placeholder 3">
            <a:extLst>
              <a:ext uri="{FF2B5EF4-FFF2-40B4-BE49-F238E27FC236}">
                <a16:creationId xmlns:a16="http://schemas.microsoft.com/office/drawing/2014/main" id="{16B660C7-A8AC-A8C9-8F41-13502D36387A}"/>
              </a:ext>
            </a:extLst>
          </p:cNvPr>
          <p:cNvSpPr>
            <a:spLocks noGrp="1"/>
          </p:cNvSpPr>
          <p:nvPr>
            <p:ph type="sldNum" sz="quarter" idx="12"/>
          </p:nvPr>
        </p:nvSpPr>
        <p:spPr/>
        <p:txBody>
          <a:bodyPr/>
          <a:lstStyle/>
          <a:p>
            <a:fld id="{9E519841-B96A-4DD9-B158-9961937F6A4E}" type="slidenum">
              <a:rPr lang="en-US" smtClean="0"/>
              <a:pPr/>
              <a:t>10</a:t>
            </a:fld>
            <a:endParaRPr lang="en-US" dirty="0"/>
          </a:p>
        </p:txBody>
      </p:sp>
    </p:spTree>
    <p:custDataLst>
      <p:tags r:id="rId1"/>
    </p:custDataLst>
    <p:extLst>
      <p:ext uri="{BB962C8B-B14F-4D97-AF65-F5344CB8AC3E}">
        <p14:creationId xmlns:p14="http://schemas.microsoft.com/office/powerpoint/2010/main" val="1093408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3FC1A-A34D-F0C9-AA3F-CEC03A84DAAB}"/>
              </a:ext>
            </a:extLst>
          </p:cNvPr>
          <p:cNvSpPr>
            <a:spLocks noGrp="1"/>
          </p:cNvSpPr>
          <p:nvPr>
            <p:ph type="title"/>
          </p:nvPr>
        </p:nvSpPr>
        <p:spPr/>
        <p:txBody>
          <a:bodyPr>
            <a:normAutofit fontScale="90000"/>
          </a:bodyPr>
          <a:lstStyle/>
          <a:p>
            <a:br>
              <a:rPr lang="en-US" sz="4000" dirty="0"/>
            </a:br>
            <a:r>
              <a:rPr lang="en-US" sz="3600" dirty="0"/>
              <a:t>Measures of Rapid Engagement </a:t>
            </a:r>
            <a:r>
              <a:rPr lang="en-US" sz="3100" dirty="0"/>
              <a:t>(</a:t>
            </a:r>
            <a:r>
              <a:rPr lang="en-US" sz="3100" dirty="0">
                <a:latin typeface="Calibri" panose="020F0502020204030204" pitchFamily="34" charset="0"/>
                <a:cs typeface="Calibri" panose="020F0502020204030204" pitchFamily="34" charset="0"/>
              </a:rPr>
              <a:t>1 of 2</a:t>
            </a:r>
            <a:r>
              <a:rPr lang="en-US" sz="3100" dirty="0"/>
              <a:t>)</a:t>
            </a:r>
            <a:br>
              <a:rPr lang="en-US" sz="4000" dirty="0"/>
            </a:br>
            <a:r>
              <a:rPr lang="en-US" sz="3600" dirty="0"/>
              <a:t>All </a:t>
            </a:r>
            <a:r>
              <a:rPr lang="en-US" sz="3600" dirty="0">
                <a:latin typeface="Calibri" panose="020F0502020204030204" pitchFamily="34" charset="0"/>
                <a:cs typeface="Calibri" panose="020F0502020204030204" pitchFamily="34" charset="0"/>
              </a:rPr>
              <a:t>2018 </a:t>
            </a:r>
            <a:r>
              <a:rPr lang="en-US" sz="3600" dirty="0"/>
              <a:t>Applicants</a:t>
            </a:r>
            <a:br>
              <a:rPr lang="en-US" sz="3600" dirty="0"/>
            </a:br>
            <a:endParaRPr lang="en-US" sz="3600" dirty="0"/>
          </a:p>
        </p:txBody>
      </p:sp>
      <p:sp>
        <p:nvSpPr>
          <p:cNvPr id="3" name="Content Placeholder 2">
            <a:extLst>
              <a:ext uri="{FF2B5EF4-FFF2-40B4-BE49-F238E27FC236}">
                <a16:creationId xmlns:a16="http://schemas.microsoft.com/office/drawing/2014/main" id="{EDC068B0-4096-0227-4BBE-8494464497BB}"/>
              </a:ext>
            </a:extLst>
          </p:cNvPr>
          <p:cNvSpPr>
            <a:spLocks noGrp="1"/>
          </p:cNvSpPr>
          <p:nvPr>
            <p:ph idx="1"/>
          </p:nvPr>
        </p:nvSpPr>
        <p:spPr/>
        <p:txBody>
          <a:bodyPr/>
          <a:lstStyle/>
          <a:p>
            <a:r>
              <a:rPr lang="en-US" dirty="0">
                <a:solidFill>
                  <a:schemeClr val="bg1"/>
                </a:solidFill>
                <a:latin typeface="Calibri" panose="020F0502020204030204" pitchFamily="34" charset="0"/>
                <a:cs typeface="Calibri" panose="020F0502020204030204" pitchFamily="34" charset="0"/>
              </a:rPr>
              <a:t>Measures in Data:  Days from Application to </a:t>
            </a:r>
          </a:p>
          <a:p>
            <a:pPr lvl="1"/>
            <a:r>
              <a:rPr lang="en-US" dirty="0">
                <a:solidFill>
                  <a:schemeClr val="bg1"/>
                </a:solidFill>
                <a:latin typeface="Calibri" panose="020F0502020204030204" pitchFamily="34" charset="0"/>
                <a:cs typeface="Calibri" panose="020F0502020204030204" pitchFamily="34" charset="0"/>
              </a:rPr>
              <a:t>Plan:             Mean = 81, Median = 68</a:t>
            </a:r>
          </a:p>
          <a:p>
            <a:pPr lvl="1"/>
            <a:r>
              <a:rPr lang="en-US" dirty="0">
                <a:solidFill>
                  <a:schemeClr val="bg1"/>
                </a:solidFill>
                <a:latin typeface="Calibri" panose="020F0502020204030204" pitchFamily="34" charset="0"/>
                <a:cs typeface="Calibri" panose="020F0502020204030204" pitchFamily="34" charset="0"/>
              </a:rPr>
              <a:t>1</a:t>
            </a:r>
            <a:r>
              <a:rPr lang="en-US" baseline="30000" dirty="0">
                <a:solidFill>
                  <a:schemeClr val="bg1"/>
                </a:solidFill>
                <a:latin typeface="Calibri" panose="020F0502020204030204" pitchFamily="34" charset="0"/>
                <a:cs typeface="Calibri" panose="020F0502020204030204" pitchFamily="34" charset="0"/>
              </a:rPr>
              <a:t>st</a:t>
            </a:r>
            <a:r>
              <a:rPr lang="en-US" dirty="0">
                <a:solidFill>
                  <a:schemeClr val="bg1"/>
                </a:solidFill>
                <a:latin typeface="Calibri" panose="020F0502020204030204" pitchFamily="34" charset="0"/>
                <a:cs typeface="Calibri" panose="020F0502020204030204" pitchFamily="34" charset="0"/>
              </a:rPr>
              <a:t> Service:  Mean = 126, Median 84</a:t>
            </a:r>
          </a:p>
          <a:p>
            <a:r>
              <a:rPr lang="en-US" dirty="0">
                <a:solidFill>
                  <a:schemeClr val="bg1"/>
                </a:solidFill>
                <a:latin typeface="Calibri" panose="020F0502020204030204" pitchFamily="34" charset="0"/>
                <a:cs typeface="Calibri" panose="020F0502020204030204" pitchFamily="34" charset="0"/>
              </a:rPr>
              <a:t>Varies by Disability:  Median days to 1st service </a:t>
            </a:r>
          </a:p>
          <a:p>
            <a:pPr lvl="1"/>
            <a:r>
              <a:rPr lang="en-US" dirty="0">
                <a:solidFill>
                  <a:schemeClr val="bg1"/>
                </a:solidFill>
                <a:latin typeface="Calibri" panose="020F0502020204030204" pitchFamily="34" charset="0"/>
                <a:cs typeface="Calibri" panose="020F0502020204030204" pitchFamily="34" charset="0"/>
              </a:rPr>
              <a:t>66 for BVI</a:t>
            </a:r>
          </a:p>
          <a:p>
            <a:pPr lvl="1"/>
            <a:r>
              <a:rPr lang="en-US" dirty="0">
                <a:solidFill>
                  <a:schemeClr val="bg1"/>
                </a:solidFill>
                <a:latin typeface="Calibri" panose="020F0502020204030204" pitchFamily="34" charset="0"/>
                <a:cs typeface="Calibri" panose="020F0502020204030204" pitchFamily="34" charset="0"/>
              </a:rPr>
              <a:t>140 for CI</a:t>
            </a:r>
          </a:p>
          <a:p>
            <a:pPr lvl="1"/>
            <a:r>
              <a:rPr lang="en-US" dirty="0">
                <a:solidFill>
                  <a:schemeClr val="bg1"/>
                </a:solidFill>
                <a:latin typeface="Calibri" panose="020F0502020204030204" pitchFamily="34" charset="0"/>
                <a:cs typeface="Calibri" panose="020F0502020204030204" pitchFamily="34" charset="0"/>
              </a:rPr>
              <a:t>177 for ASD</a:t>
            </a:r>
          </a:p>
        </p:txBody>
      </p:sp>
      <p:sp>
        <p:nvSpPr>
          <p:cNvPr id="4" name="Slide Number Placeholder 3">
            <a:extLst>
              <a:ext uri="{FF2B5EF4-FFF2-40B4-BE49-F238E27FC236}">
                <a16:creationId xmlns:a16="http://schemas.microsoft.com/office/drawing/2014/main" id="{C6338A3E-650C-5105-17A0-D82AEB2D3CD5}"/>
              </a:ext>
            </a:extLst>
          </p:cNvPr>
          <p:cNvSpPr>
            <a:spLocks noGrp="1"/>
          </p:cNvSpPr>
          <p:nvPr>
            <p:ph type="sldNum" sz="quarter" idx="12"/>
          </p:nvPr>
        </p:nvSpPr>
        <p:spPr/>
        <p:txBody>
          <a:bodyPr/>
          <a:lstStyle/>
          <a:p>
            <a:fld id="{9E519841-B96A-4DD9-B158-9961937F6A4E}" type="slidenum">
              <a:rPr lang="en-US" smtClean="0"/>
              <a:pPr/>
              <a:t>11</a:t>
            </a:fld>
            <a:endParaRPr lang="en-US" dirty="0"/>
          </a:p>
        </p:txBody>
      </p:sp>
    </p:spTree>
    <p:custDataLst>
      <p:tags r:id="rId1"/>
    </p:custDataLst>
    <p:extLst>
      <p:ext uri="{BB962C8B-B14F-4D97-AF65-F5344CB8AC3E}">
        <p14:creationId xmlns:p14="http://schemas.microsoft.com/office/powerpoint/2010/main" val="449783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C71FA-D376-F34B-3C1F-4DC86F18052D}"/>
              </a:ext>
            </a:extLst>
          </p:cNvPr>
          <p:cNvSpPr>
            <a:spLocks noGrp="1"/>
          </p:cNvSpPr>
          <p:nvPr>
            <p:ph type="title"/>
          </p:nvPr>
        </p:nvSpPr>
        <p:spPr/>
        <p:txBody>
          <a:bodyPr>
            <a:noAutofit/>
          </a:bodyPr>
          <a:lstStyle/>
          <a:p>
            <a:r>
              <a:rPr lang="en-US" sz="4000" dirty="0"/>
              <a:t>Measures of Rapid Engagement </a:t>
            </a:r>
            <a:br>
              <a:rPr lang="en-US" sz="4000" dirty="0"/>
            </a:br>
            <a:r>
              <a:rPr lang="en-US" sz="3200" dirty="0">
                <a:latin typeface="Calibri" panose="020F0502020204030204" pitchFamily="34" charset="0"/>
                <a:cs typeface="Calibri" panose="020F0502020204030204" pitchFamily="34" charset="0"/>
              </a:rPr>
              <a:t>(2 of 2)</a:t>
            </a:r>
          </a:p>
        </p:txBody>
      </p:sp>
      <p:sp>
        <p:nvSpPr>
          <p:cNvPr id="3" name="Content Placeholder 2">
            <a:extLst>
              <a:ext uri="{FF2B5EF4-FFF2-40B4-BE49-F238E27FC236}">
                <a16:creationId xmlns:a16="http://schemas.microsoft.com/office/drawing/2014/main" id="{71DA3F0A-4ADF-F6B3-E1C2-444FE8E7F34C}"/>
              </a:ext>
            </a:extLst>
          </p:cNvPr>
          <p:cNvSpPr>
            <a:spLocks noGrp="1"/>
          </p:cNvSpPr>
          <p:nvPr>
            <p:ph idx="1"/>
          </p:nvPr>
        </p:nvSpPr>
        <p:spPr>
          <a:xfrm>
            <a:off x="457200" y="1905000"/>
            <a:ext cx="8229600" cy="3962400"/>
          </a:xfrm>
        </p:spPr>
        <p:txBody>
          <a:bodyPr>
            <a:normAutofit fontScale="92500" lnSpcReduction="20000"/>
          </a:bodyPr>
          <a:lstStyle/>
          <a:p>
            <a:pPr marL="0" indent="0" algn="ctr">
              <a:buNone/>
            </a:pPr>
            <a:r>
              <a:rPr lang="en-US" kern="100" dirty="0">
                <a:solidFill>
                  <a:schemeClr val="bg1"/>
                </a:solidFill>
                <a:latin typeface="Calibri" panose="020F0502020204030204" pitchFamily="34" charset="0"/>
                <a:ea typeface="Calibri" panose="020F0502020204030204" pitchFamily="34" charset="0"/>
                <a:cs typeface="Calibri" panose="020F0502020204030204" pitchFamily="34" charset="0"/>
              </a:rPr>
              <a:t>Modelling Rapid (and meaningful) Engagement</a:t>
            </a:r>
          </a:p>
          <a:p>
            <a:r>
              <a:rPr lang="en-US" b="0" dirty="0">
                <a:solidFill>
                  <a:schemeClr val="bg1"/>
                </a:solidFill>
                <a:latin typeface="Calibri" panose="020F0502020204030204" pitchFamily="34" charset="0"/>
                <a:ea typeface="Calibri" panose="020F0502020204030204" pitchFamily="34" charset="0"/>
                <a:cs typeface="Calibri" panose="020F0502020204030204" pitchFamily="34" charset="0"/>
              </a:rPr>
              <a:t>We will estimate how rapid engagement changes service mixes and/or the intensity of services.</a:t>
            </a:r>
          </a:p>
          <a:p>
            <a:pPr lvl="1"/>
            <a:r>
              <a:rPr lang="en-US" b="0" dirty="0">
                <a:solidFill>
                  <a:schemeClr val="bg1"/>
                </a:solidFill>
                <a:latin typeface="Calibri" panose="020F0502020204030204" pitchFamily="34" charset="0"/>
                <a:ea typeface="Calibri" panose="020F0502020204030204" pitchFamily="34" charset="0"/>
                <a:cs typeface="Calibri" panose="020F0502020204030204" pitchFamily="34" charset="0"/>
              </a:rPr>
              <a:t>We need to model the relationship between rapid engagement and employment and earnings to ensure that the estimates can be interpreted as causal rather than simply correlational.</a:t>
            </a:r>
          </a:p>
          <a:p>
            <a:r>
              <a:rPr lang="en-US" b="0" dirty="0">
                <a:solidFill>
                  <a:schemeClr val="bg1"/>
                </a:solidFill>
                <a:latin typeface="Calibri" panose="020F0502020204030204" pitchFamily="34" charset="0"/>
                <a:ea typeface="Calibri" panose="020F0502020204030204" pitchFamily="34" charset="0"/>
                <a:cs typeface="Calibri" panose="020F0502020204030204" pitchFamily="34" charset="0"/>
              </a:rPr>
              <a:t>Which of these measures (App to Plan, App to 1</a:t>
            </a:r>
            <a:r>
              <a:rPr lang="en-US" b="0" baseline="30000" dirty="0">
                <a:solidFill>
                  <a:schemeClr val="bg1"/>
                </a:solidFill>
                <a:latin typeface="Calibri" panose="020F0502020204030204" pitchFamily="34" charset="0"/>
                <a:ea typeface="Calibri" panose="020F0502020204030204" pitchFamily="34" charset="0"/>
                <a:cs typeface="Calibri" panose="020F0502020204030204" pitchFamily="34" charset="0"/>
              </a:rPr>
              <a:t>st</a:t>
            </a:r>
            <a:r>
              <a:rPr lang="en-US" b="0" dirty="0">
                <a:solidFill>
                  <a:schemeClr val="bg1"/>
                </a:solidFill>
                <a:latin typeface="Calibri" panose="020F0502020204030204" pitchFamily="34" charset="0"/>
                <a:ea typeface="Calibri" panose="020F0502020204030204" pitchFamily="34" charset="0"/>
                <a:cs typeface="Calibri" panose="020F0502020204030204" pitchFamily="34" charset="0"/>
              </a:rPr>
              <a:t> Service) should we use and why?</a:t>
            </a:r>
          </a:p>
          <a:p>
            <a:r>
              <a:rPr lang="en-US" b="0" dirty="0">
                <a:solidFill>
                  <a:schemeClr val="bg1"/>
                </a:solidFill>
                <a:latin typeface="Calibri" panose="020F0502020204030204" pitchFamily="34" charset="0"/>
                <a:ea typeface="Calibri" panose="020F0502020204030204" pitchFamily="34" charset="0"/>
                <a:cs typeface="Calibri" panose="020F0502020204030204" pitchFamily="34" charset="0"/>
              </a:rPr>
              <a:t>How does time from Application to Plan or 1</a:t>
            </a:r>
            <a:r>
              <a:rPr lang="en-US" b="0" baseline="30000" dirty="0">
                <a:solidFill>
                  <a:schemeClr val="bg1"/>
                </a:solidFill>
                <a:latin typeface="Calibri" panose="020F0502020204030204" pitchFamily="34" charset="0"/>
                <a:ea typeface="Calibri" panose="020F0502020204030204" pitchFamily="34" charset="0"/>
                <a:cs typeface="Calibri" panose="020F0502020204030204" pitchFamily="34" charset="0"/>
              </a:rPr>
              <a:t>st</a:t>
            </a:r>
            <a:r>
              <a:rPr lang="en-US" b="0" dirty="0">
                <a:solidFill>
                  <a:schemeClr val="bg1"/>
                </a:solidFill>
                <a:latin typeface="Calibri" panose="020F0502020204030204" pitchFamily="34" charset="0"/>
                <a:ea typeface="Calibri" panose="020F0502020204030204" pitchFamily="34" charset="0"/>
                <a:cs typeface="Calibri" panose="020F0502020204030204" pitchFamily="34" charset="0"/>
              </a:rPr>
              <a:t> Service matter to you? </a:t>
            </a:r>
          </a:p>
          <a:p>
            <a:pPr lvl="1"/>
            <a:r>
              <a:rPr lang="en-US" b="0" dirty="0">
                <a:solidFill>
                  <a:schemeClr val="bg1"/>
                </a:solidFill>
                <a:latin typeface="Calibri" panose="020F0502020204030204" pitchFamily="34" charset="0"/>
                <a:ea typeface="Calibri" panose="020F0502020204030204" pitchFamily="34" charset="0"/>
                <a:cs typeface="Calibri" panose="020F0502020204030204" pitchFamily="34" charset="0"/>
              </a:rPr>
              <a:t>Are there key time thresholds, and if so, why? </a:t>
            </a:r>
          </a:p>
        </p:txBody>
      </p:sp>
      <p:sp>
        <p:nvSpPr>
          <p:cNvPr id="4" name="Slide Number Placeholder 3">
            <a:extLst>
              <a:ext uri="{FF2B5EF4-FFF2-40B4-BE49-F238E27FC236}">
                <a16:creationId xmlns:a16="http://schemas.microsoft.com/office/drawing/2014/main" id="{63BDA11C-5619-266D-F617-A468CE9100E5}"/>
              </a:ext>
            </a:extLst>
          </p:cNvPr>
          <p:cNvSpPr>
            <a:spLocks noGrp="1"/>
          </p:cNvSpPr>
          <p:nvPr>
            <p:ph type="sldNum" sz="quarter" idx="12"/>
          </p:nvPr>
        </p:nvSpPr>
        <p:spPr/>
        <p:txBody>
          <a:bodyPr/>
          <a:lstStyle/>
          <a:p>
            <a:fld id="{9E519841-B96A-4DD9-B158-9961937F6A4E}" type="slidenum">
              <a:rPr lang="en-US" smtClean="0"/>
              <a:pPr/>
              <a:t>12</a:t>
            </a:fld>
            <a:endParaRPr lang="en-US" dirty="0"/>
          </a:p>
        </p:txBody>
      </p:sp>
    </p:spTree>
    <p:custDataLst>
      <p:tags r:id="rId1"/>
    </p:custDataLst>
    <p:extLst>
      <p:ext uri="{BB962C8B-B14F-4D97-AF65-F5344CB8AC3E}">
        <p14:creationId xmlns:p14="http://schemas.microsoft.com/office/powerpoint/2010/main" val="6715441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C6EF3-83BF-8D17-A1F7-72E1F0DA02A4}"/>
              </a:ext>
            </a:extLst>
          </p:cNvPr>
          <p:cNvSpPr>
            <a:spLocks noGrp="1"/>
          </p:cNvSpPr>
          <p:nvPr>
            <p:ph type="title"/>
          </p:nvPr>
        </p:nvSpPr>
        <p:spPr/>
        <p:txBody>
          <a:bodyPr>
            <a:normAutofit/>
          </a:bodyPr>
          <a:lstStyle/>
          <a:p>
            <a:r>
              <a:rPr lang="en-US" sz="3200" dirty="0">
                <a:latin typeface="Calibri" panose="020F0502020204030204" pitchFamily="34" charset="0"/>
                <a:cs typeface="Calibri" panose="020F0502020204030204" pitchFamily="34" charset="0"/>
              </a:rPr>
              <a:t>Measures of Service Intensity</a:t>
            </a:r>
            <a:r>
              <a:rPr lang="en-US" sz="2800" dirty="0">
                <a:latin typeface="Calibri" panose="020F0502020204030204" pitchFamily="34" charset="0"/>
                <a:cs typeface="Calibri" panose="020F0502020204030204" pitchFamily="34" charset="0"/>
              </a:rPr>
              <a:t> (1 of 2)</a:t>
            </a:r>
            <a:endParaRPr lang="en-US" sz="2800" dirty="0"/>
          </a:p>
        </p:txBody>
      </p:sp>
      <p:sp>
        <p:nvSpPr>
          <p:cNvPr id="3" name="Content Placeholder 2">
            <a:extLst>
              <a:ext uri="{FF2B5EF4-FFF2-40B4-BE49-F238E27FC236}">
                <a16:creationId xmlns:a16="http://schemas.microsoft.com/office/drawing/2014/main" id="{F9C4FBB7-9F0E-6490-329E-A578C83F8652}"/>
              </a:ext>
            </a:extLst>
          </p:cNvPr>
          <p:cNvSpPr>
            <a:spLocks noGrp="1"/>
          </p:cNvSpPr>
          <p:nvPr>
            <p:ph idx="1"/>
          </p:nvPr>
        </p:nvSpPr>
        <p:spPr>
          <a:xfrm>
            <a:off x="457200" y="1828801"/>
            <a:ext cx="8229600" cy="4191000"/>
          </a:xfrm>
        </p:spPr>
        <p:txBody>
          <a:bodyPr>
            <a:normAutofit/>
          </a:bodyPr>
          <a:lstStyle/>
          <a:p>
            <a:pPr marL="0" marR="0" indent="0" algn="ctr">
              <a:lnSpc>
                <a:spcPct val="115000"/>
              </a:lnSpc>
              <a:spcBef>
                <a:spcPts val="0"/>
              </a:spcBef>
              <a:spcAft>
                <a:spcPts val="800"/>
              </a:spcAft>
              <a:buNone/>
            </a:pPr>
            <a:r>
              <a:rPr lang="en-US" sz="260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Relevant Available Data</a:t>
            </a:r>
          </a:p>
          <a:p>
            <a:pPr>
              <a:lnSpc>
                <a:spcPct val="115000"/>
              </a:lnSpc>
              <a:spcBef>
                <a:spcPts val="0"/>
              </a:spcBef>
            </a:pPr>
            <a:r>
              <a:rPr lang="en-US" b="0" kern="100" dirty="0">
                <a:solidFill>
                  <a:schemeClr val="bg1"/>
                </a:solidFill>
                <a:latin typeface="Calibri" panose="020F0502020204030204" pitchFamily="34" charset="0"/>
                <a:ea typeface="Calibri" panose="020F0502020204030204" pitchFamily="34" charset="0"/>
                <a:cs typeface="Calibri" panose="020F0502020204030204" pitchFamily="34" charset="0"/>
              </a:rPr>
              <a:t>Service types and sources</a:t>
            </a:r>
          </a:p>
          <a:p>
            <a:pPr lvl="1">
              <a:lnSpc>
                <a:spcPct val="115000"/>
              </a:lnSpc>
              <a:spcBef>
                <a:spcPts val="0"/>
              </a:spcBef>
            </a:pPr>
            <a:r>
              <a:rPr lang="en-US" b="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Purchased Services from case management system</a:t>
            </a:r>
          </a:p>
          <a:p>
            <a:pPr lvl="1">
              <a:lnSpc>
                <a:spcPct val="115000"/>
              </a:lnSpc>
              <a:spcBef>
                <a:spcPts val="0"/>
              </a:spcBef>
            </a:pPr>
            <a:r>
              <a:rPr lang="en-US" b="0" kern="100" dirty="0">
                <a:solidFill>
                  <a:schemeClr val="bg1"/>
                </a:solidFill>
                <a:latin typeface="Calibri" panose="020F0502020204030204" pitchFamily="34" charset="0"/>
                <a:ea typeface="Calibri" panose="020F0502020204030204" pitchFamily="34" charset="0"/>
                <a:cs typeface="Calibri" panose="020F0502020204030204" pitchFamily="34" charset="0"/>
              </a:rPr>
              <a:t>In-House and Comparable Benefits from RSA-911 quarterly reports</a:t>
            </a:r>
            <a:endParaRPr lang="en-US" b="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spcBef>
                <a:spcPts val="600"/>
              </a:spcBef>
            </a:pPr>
            <a:r>
              <a:rPr lang="en-US" b="0" kern="100" dirty="0">
                <a:solidFill>
                  <a:schemeClr val="bg1"/>
                </a:solidFill>
                <a:latin typeface="Calibri" panose="020F0502020204030204" pitchFamily="34" charset="0"/>
                <a:ea typeface="Calibri" panose="020F0502020204030204" pitchFamily="34" charset="0"/>
                <a:cs typeface="Calibri" panose="020F0502020204030204" pitchFamily="34" charset="0"/>
              </a:rPr>
              <a:t>Measures of Service Intensity</a:t>
            </a:r>
          </a:p>
          <a:p>
            <a:pPr lvl="1">
              <a:lnSpc>
                <a:spcPct val="115000"/>
              </a:lnSpc>
            </a:pPr>
            <a:r>
              <a:rPr lang="en-US" b="0" kern="100" dirty="0">
                <a:solidFill>
                  <a:schemeClr val="bg1"/>
                </a:solidFill>
                <a:latin typeface="Calibri" panose="020F0502020204030204" pitchFamily="34" charset="0"/>
                <a:ea typeface="Calibri" panose="020F0502020204030204" pitchFamily="34" charset="0"/>
                <a:cs typeface="Calibri" panose="020F0502020204030204" pitchFamily="34" charset="0"/>
              </a:rPr>
              <a:t>Dollar value of purchased services is reliable</a:t>
            </a:r>
            <a:endParaRPr lang="en-US" b="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lvl="1">
              <a:lnSpc>
                <a:spcPct val="115000"/>
              </a:lnSpc>
            </a:pPr>
            <a:r>
              <a:rPr lang="en-US" b="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Number of quarters for any service</a:t>
            </a:r>
          </a:p>
          <a:p>
            <a:pPr lvl="1">
              <a:lnSpc>
                <a:spcPct val="115000"/>
              </a:lnSpc>
            </a:pPr>
            <a:r>
              <a:rPr lang="en-US" b="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For purchased services, these two are not perfectly correlated</a:t>
            </a:r>
          </a:p>
        </p:txBody>
      </p:sp>
      <p:sp>
        <p:nvSpPr>
          <p:cNvPr id="4" name="Slide Number Placeholder 3">
            <a:extLst>
              <a:ext uri="{FF2B5EF4-FFF2-40B4-BE49-F238E27FC236}">
                <a16:creationId xmlns:a16="http://schemas.microsoft.com/office/drawing/2014/main" id="{3D0C0CFF-4A09-C18A-6401-4E81431032CB}"/>
              </a:ext>
            </a:extLst>
          </p:cNvPr>
          <p:cNvSpPr>
            <a:spLocks noGrp="1"/>
          </p:cNvSpPr>
          <p:nvPr>
            <p:ph type="sldNum" sz="quarter" idx="12"/>
          </p:nvPr>
        </p:nvSpPr>
        <p:spPr/>
        <p:txBody>
          <a:bodyPr/>
          <a:lstStyle/>
          <a:p>
            <a:fld id="{9E519841-B96A-4DD9-B158-9961937F6A4E}" type="slidenum">
              <a:rPr lang="en-US" smtClean="0"/>
              <a:pPr/>
              <a:t>13</a:t>
            </a:fld>
            <a:endParaRPr lang="en-US" dirty="0"/>
          </a:p>
        </p:txBody>
      </p:sp>
    </p:spTree>
    <p:custDataLst>
      <p:tags r:id="rId1"/>
    </p:custDataLst>
    <p:extLst>
      <p:ext uri="{BB962C8B-B14F-4D97-AF65-F5344CB8AC3E}">
        <p14:creationId xmlns:p14="http://schemas.microsoft.com/office/powerpoint/2010/main" val="4061702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C1C23-9CEC-E2E9-0F72-1EB2BA0E45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309FA9-48C1-7BAD-845E-D147251A30E1}"/>
              </a:ext>
            </a:extLst>
          </p:cNvPr>
          <p:cNvSpPr>
            <a:spLocks noGrp="1"/>
          </p:cNvSpPr>
          <p:nvPr>
            <p:ph type="title"/>
          </p:nvPr>
        </p:nvSpPr>
        <p:spPr/>
        <p:txBody>
          <a:bodyPr>
            <a:normAutofit/>
          </a:bodyPr>
          <a:lstStyle/>
          <a:p>
            <a:r>
              <a:rPr lang="en-US" sz="3200" dirty="0">
                <a:latin typeface="Calibri" panose="020F0502020204030204" pitchFamily="34" charset="0"/>
                <a:cs typeface="Calibri" panose="020F0502020204030204" pitchFamily="34" charset="0"/>
              </a:rPr>
              <a:t>Measures of Service Intensity</a:t>
            </a:r>
            <a:r>
              <a:rPr lang="en-US" sz="2800" dirty="0">
                <a:latin typeface="Calibri" panose="020F0502020204030204" pitchFamily="34" charset="0"/>
                <a:cs typeface="Calibri" panose="020F0502020204030204" pitchFamily="34" charset="0"/>
              </a:rPr>
              <a:t> (2 of 2):</a:t>
            </a:r>
            <a:br>
              <a:rPr lang="en-US" sz="2800" dirty="0">
                <a:latin typeface="Calibri" panose="020F0502020204030204" pitchFamily="34" charset="0"/>
                <a:cs typeface="Calibri" panose="020F0502020204030204" pitchFamily="34" charset="0"/>
              </a:rPr>
            </a:br>
            <a:r>
              <a:rPr lang="en-US" sz="2800" dirty="0">
                <a:latin typeface="Calibri" panose="020F0502020204030204" pitchFamily="34" charset="0"/>
                <a:cs typeface="Calibri" panose="020F0502020204030204" pitchFamily="34" charset="0"/>
              </a:rPr>
              <a:t>4,942 VR applicants with a Cognitive Impairment</a:t>
            </a:r>
            <a:endParaRPr lang="en-US" sz="2800" dirty="0"/>
          </a:p>
        </p:txBody>
      </p:sp>
      <p:sp>
        <p:nvSpPr>
          <p:cNvPr id="3" name="Content Placeholder 2">
            <a:extLst>
              <a:ext uri="{FF2B5EF4-FFF2-40B4-BE49-F238E27FC236}">
                <a16:creationId xmlns:a16="http://schemas.microsoft.com/office/drawing/2014/main" id="{75D0C85E-E7A8-D490-7656-76EB87BA0B19}"/>
              </a:ext>
            </a:extLst>
          </p:cNvPr>
          <p:cNvSpPr>
            <a:spLocks noGrp="1"/>
          </p:cNvSpPr>
          <p:nvPr>
            <p:ph idx="1"/>
          </p:nvPr>
        </p:nvSpPr>
        <p:spPr>
          <a:xfrm>
            <a:off x="457200" y="1828801"/>
            <a:ext cx="8229600" cy="4191000"/>
          </a:xfrm>
        </p:spPr>
        <p:txBody>
          <a:bodyPr>
            <a:normAutofit fontScale="85000" lnSpcReduction="20000"/>
          </a:bodyPr>
          <a:lstStyle/>
          <a:p>
            <a:pPr marL="0" marR="0" indent="0" algn="ctr">
              <a:lnSpc>
                <a:spcPct val="115000"/>
              </a:lnSpc>
              <a:spcBef>
                <a:spcPts val="0"/>
              </a:spcBef>
              <a:spcAft>
                <a:spcPts val="600"/>
              </a:spcAft>
              <a:buNone/>
            </a:pPr>
            <a:r>
              <a:rPr lang="en-US" sz="260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Examining Service Provision</a:t>
            </a:r>
          </a:p>
          <a:p>
            <a:pPr>
              <a:lnSpc>
                <a:spcPct val="115000"/>
              </a:lnSpc>
              <a:spcBef>
                <a:spcPts val="0"/>
              </a:spcBef>
            </a:pPr>
            <a:r>
              <a:rPr lang="en-US" b="0" kern="100" dirty="0">
                <a:solidFill>
                  <a:schemeClr val="bg1"/>
                </a:solidFill>
                <a:latin typeface="Calibri" panose="020F0502020204030204" pitchFamily="34" charset="0"/>
                <a:ea typeface="Calibri" panose="020F0502020204030204" pitchFamily="34" charset="0"/>
                <a:cs typeface="Calibri" panose="020F0502020204030204" pitchFamily="34" charset="0"/>
              </a:rPr>
              <a:t>It is important to allow for different types of services.</a:t>
            </a:r>
          </a:p>
          <a:p>
            <a:pPr lvl="1">
              <a:lnSpc>
                <a:spcPct val="115000"/>
              </a:lnSpc>
              <a:spcBef>
                <a:spcPts val="0"/>
              </a:spcBef>
            </a:pPr>
            <a:r>
              <a:rPr lang="en-US" b="0" kern="100" dirty="0">
                <a:solidFill>
                  <a:schemeClr val="bg1"/>
                </a:solidFill>
                <a:latin typeface="Calibri" panose="020F0502020204030204" pitchFamily="34" charset="0"/>
                <a:ea typeface="Calibri" panose="020F0502020204030204" pitchFamily="34" charset="0"/>
                <a:cs typeface="Calibri" panose="020F0502020204030204" pitchFamily="34" charset="0"/>
              </a:rPr>
              <a:t>Frequency of services received in same quarter (all quarters)</a:t>
            </a:r>
          </a:p>
          <a:p>
            <a:pPr lvl="2">
              <a:lnSpc>
                <a:spcPct val="115000"/>
              </a:lnSpc>
              <a:spcBef>
                <a:spcPts val="0"/>
              </a:spcBef>
            </a:pPr>
            <a:r>
              <a:rPr lang="en-US" b="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1 service received in the quarter:   9,295 quarters</a:t>
            </a:r>
          </a:p>
          <a:p>
            <a:pPr lvl="2">
              <a:lnSpc>
                <a:spcPct val="115000"/>
              </a:lnSpc>
              <a:spcBef>
                <a:spcPts val="0"/>
              </a:spcBef>
            </a:pPr>
            <a:r>
              <a:rPr lang="en-US" b="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2 different services </a:t>
            </a:r>
            <a:r>
              <a:rPr lang="en-US" b="0" kern="100" dirty="0">
                <a:solidFill>
                  <a:schemeClr val="bg1"/>
                </a:solidFill>
                <a:latin typeface="Calibri" panose="020F0502020204030204" pitchFamily="34" charset="0"/>
                <a:ea typeface="Calibri" panose="020F0502020204030204" pitchFamily="34" charset="0"/>
                <a:cs typeface="Calibri" panose="020F0502020204030204" pitchFamily="34" charset="0"/>
              </a:rPr>
              <a:t>in the quarter: </a:t>
            </a:r>
            <a:r>
              <a:rPr lang="en-US" b="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5,285 quarters</a:t>
            </a:r>
          </a:p>
          <a:p>
            <a:pPr lvl="2">
              <a:lnSpc>
                <a:spcPct val="115000"/>
              </a:lnSpc>
              <a:spcBef>
                <a:spcPts val="0"/>
              </a:spcBef>
            </a:pPr>
            <a:r>
              <a:rPr lang="en-US" b="0" kern="100" dirty="0">
                <a:solidFill>
                  <a:schemeClr val="bg1"/>
                </a:solidFill>
                <a:latin typeface="Calibri" panose="020F0502020204030204" pitchFamily="34" charset="0"/>
                <a:ea typeface="Calibri" panose="020F0502020204030204" pitchFamily="34" charset="0"/>
                <a:cs typeface="Calibri" panose="020F0502020204030204" pitchFamily="34" charset="0"/>
              </a:rPr>
              <a:t>3 or more services in the quarter:  4,680 quarters</a:t>
            </a:r>
            <a:endParaRPr lang="en-US" b="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spcBef>
                <a:spcPts val="600"/>
              </a:spcBef>
            </a:pPr>
            <a:r>
              <a:rPr lang="en-US" b="0" kern="100" dirty="0">
                <a:solidFill>
                  <a:schemeClr val="bg1"/>
                </a:solidFill>
                <a:latin typeface="Calibri" panose="020F0502020204030204" pitchFamily="34" charset="0"/>
                <a:ea typeface="Calibri" panose="020F0502020204030204" pitchFamily="34" charset="0"/>
                <a:cs typeface="Calibri" panose="020F0502020204030204" pitchFamily="34" charset="0"/>
              </a:rPr>
              <a:t>It is important to allow for different types of services from different sources: purchased, agency, comparable benefits. </a:t>
            </a:r>
          </a:p>
          <a:p>
            <a:pPr lvl="1">
              <a:lnSpc>
                <a:spcPct val="115000"/>
              </a:lnSpc>
              <a:spcBef>
                <a:spcPts val="0"/>
              </a:spcBef>
            </a:pPr>
            <a:r>
              <a:rPr lang="en-US" b="0" kern="100" dirty="0">
                <a:solidFill>
                  <a:schemeClr val="bg1"/>
                </a:solidFill>
                <a:latin typeface="Calibri" panose="020F0502020204030204" pitchFamily="34" charset="0"/>
                <a:ea typeface="Calibri" panose="020F0502020204030204" pitchFamily="34" charset="0"/>
                <a:cs typeface="Calibri" panose="020F0502020204030204" pitchFamily="34" charset="0"/>
              </a:rPr>
              <a:t>Two examples of combinations of services by type and source in the same case</a:t>
            </a:r>
          </a:p>
          <a:p>
            <a:pPr lvl="2">
              <a:lnSpc>
                <a:spcPct val="115000"/>
              </a:lnSpc>
              <a:spcBef>
                <a:spcPts val="0"/>
              </a:spcBef>
            </a:pPr>
            <a:r>
              <a:rPr lang="en-US" b="0" kern="100" dirty="0">
                <a:solidFill>
                  <a:schemeClr val="bg1"/>
                </a:solidFill>
                <a:latin typeface="Calibri" panose="020F0502020204030204" pitchFamily="34" charset="0"/>
                <a:ea typeface="Calibri" panose="020F0502020204030204" pitchFamily="34" charset="0"/>
                <a:cs typeface="Calibri" panose="020F0502020204030204" pitchFamily="34" charset="0"/>
              </a:rPr>
              <a:t>62 cases with job training provided by both purchase and agency as well as education by comparable benefits</a:t>
            </a:r>
          </a:p>
          <a:p>
            <a:pPr lvl="2">
              <a:lnSpc>
                <a:spcPct val="115000"/>
              </a:lnSpc>
              <a:spcBef>
                <a:spcPts val="0"/>
              </a:spcBef>
            </a:pPr>
            <a:r>
              <a:rPr lang="en-US" b="0" kern="100" dirty="0">
                <a:solidFill>
                  <a:schemeClr val="bg1"/>
                </a:solidFill>
                <a:latin typeface="Calibri" panose="020F0502020204030204" pitchFamily="34" charset="0"/>
                <a:ea typeface="Calibri" panose="020F0502020204030204" pitchFamily="34" charset="0"/>
                <a:cs typeface="Calibri" panose="020F0502020204030204" pitchFamily="34" charset="0"/>
              </a:rPr>
              <a:t>21 cases with placement from purchase </a:t>
            </a:r>
            <a:r>
              <a:rPr lang="en-US" b="0" u="sng" kern="100" dirty="0">
                <a:solidFill>
                  <a:schemeClr val="bg1"/>
                </a:solidFill>
                <a:latin typeface="Calibri" panose="020F0502020204030204" pitchFamily="34" charset="0"/>
                <a:ea typeface="Calibri" panose="020F0502020204030204" pitchFamily="34" charset="0"/>
                <a:cs typeface="Calibri" panose="020F0502020204030204" pitchFamily="34" charset="0"/>
              </a:rPr>
              <a:t>and</a:t>
            </a:r>
            <a:r>
              <a:rPr lang="en-US" b="0" kern="100" dirty="0">
                <a:solidFill>
                  <a:schemeClr val="bg1"/>
                </a:solidFill>
                <a:latin typeface="Calibri" panose="020F0502020204030204" pitchFamily="34" charset="0"/>
                <a:ea typeface="Calibri" panose="020F0502020204030204" pitchFamily="34" charset="0"/>
                <a:cs typeface="Calibri" panose="020F0502020204030204" pitchFamily="34" charset="0"/>
              </a:rPr>
              <a:t> agency,  job training from agency, and supported employment from purchase</a:t>
            </a:r>
          </a:p>
        </p:txBody>
      </p:sp>
      <p:sp>
        <p:nvSpPr>
          <p:cNvPr id="4" name="Slide Number Placeholder 3">
            <a:extLst>
              <a:ext uri="{FF2B5EF4-FFF2-40B4-BE49-F238E27FC236}">
                <a16:creationId xmlns:a16="http://schemas.microsoft.com/office/drawing/2014/main" id="{93B1FE5E-7FDC-42CB-BF34-E01F843339CE}"/>
              </a:ext>
            </a:extLst>
          </p:cNvPr>
          <p:cNvSpPr>
            <a:spLocks noGrp="1"/>
          </p:cNvSpPr>
          <p:nvPr>
            <p:ph type="sldNum" sz="quarter" idx="12"/>
          </p:nvPr>
        </p:nvSpPr>
        <p:spPr/>
        <p:txBody>
          <a:bodyPr/>
          <a:lstStyle/>
          <a:p>
            <a:fld id="{9E519841-B96A-4DD9-B158-9961937F6A4E}" type="slidenum">
              <a:rPr lang="en-US" smtClean="0"/>
              <a:pPr/>
              <a:t>14</a:t>
            </a:fld>
            <a:endParaRPr lang="en-US" dirty="0"/>
          </a:p>
        </p:txBody>
      </p:sp>
    </p:spTree>
    <p:custDataLst>
      <p:tags r:id="rId1"/>
    </p:custDataLst>
    <p:extLst>
      <p:ext uri="{BB962C8B-B14F-4D97-AF65-F5344CB8AC3E}">
        <p14:creationId xmlns:p14="http://schemas.microsoft.com/office/powerpoint/2010/main" val="36886028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57075-F36E-AF4A-85F6-B6DD24F9427F}"/>
              </a:ext>
            </a:extLst>
          </p:cNvPr>
          <p:cNvSpPr>
            <a:spLocks noGrp="1"/>
          </p:cNvSpPr>
          <p:nvPr>
            <p:ph type="title"/>
          </p:nvPr>
        </p:nvSpPr>
        <p:spPr>
          <a:xfrm>
            <a:off x="457200" y="268700"/>
            <a:ext cx="8229600" cy="1143000"/>
          </a:xfrm>
        </p:spPr>
        <p:txBody>
          <a:bodyPr/>
          <a:lstStyle/>
          <a:p>
            <a:r>
              <a:rPr lang="en-US" dirty="0"/>
              <a:t>Simplified Model </a:t>
            </a:r>
            <a:r>
              <a:rPr lang="en-US" sz="3600" dirty="0"/>
              <a:t>(</a:t>
            </a:r>
            <a:r>
              <a:rPr lang="en-US" sz="3600" dirty="0">
                <a:latin typeface="Calibri" panose="020F0502020204030204" pitchFamily="34" charset="0"/>
                <a:cs typeface="Calibri" panose="020F0502020204030204" pitchFamily="34" charset="0"/>
              </a:rPr>
              <a:t>1 of 4</a:t>
            </a:r>
            <a:r>
              <a:rPr lang="en-US" sz="3600" dirty="0"/>
              <a:t>)</a:t>
            </a:r>
          </a:p>
        </p:txBody>
      </p:sp>
      <p:pic>
        <p:nvPicPr>
          <p:cNvPr id="6" name="Picture 5" descr="Chart showing employment rates by quarter for treated (received services) vs. untreated. Rising and almost the same through 2nd quarter post-application. Then treated jumps ahead peaking at 0.45  5-7 qtrs post-app vs. about .38 for untreated.">
            <a:extLst>
              <a:ext uri="{FF2B5EF4-FFF2-40B4-BE49-F238E27FC236}">
                <a16:creationId xmlns:a16="http://schemas.microsoft.com/office/drawing/2014/main" id="{197C635F-E282-D1EA-CBD6-247950FE1F70}"/>
              </a:ext>
            </a:extLst>
          </p:cNvPr>
          <p:cNvPicPr>
            <a:picLocks/>
          </p:cNvPicPr>
          <p:nvPr/>
        </p:nvPicPr>
        <p:blipFill>
          <a:blip r:embed="rId4"/>
          <a:stretch>
            <a:fillRect/>
          </a:stretch>
        </p:blipFill>
        <p:spPr>
          <a:xfrm>
            <a:off x="152400" y="1904999"/>
            <a:ext cx="4251960" cy="3581401"/>
          </a:xfrm>
          <a:prstGeom prst="rect">
            <a:avLst/>
          </a:prstGeom>
        </p:spPr>
      </p:pic>
      <p:pic>
        <p:nvPicPr>
          <p:cNvPr id="7" name="Picture 6" descr="Chart showing mean earnings among employed by quarter for treated (received services) vs. untreated. Declining and almost the same through application quarter when both are about $2,000. Both rise after that with untreated slightly ahead of the treated. Largest gap is about $500. Both are about $4500 15 quarters after application.">
            <a:extLst>
              <a:ext uri="{FF2B5EF4-FFF2-40B4-BE49-F238E27FC236}">
                <a16:creationId xmlns:a16="http://schemas.microsoft.com/office/drawing/2014/main" id="{EA6CF455-62C4-EE30-C54D-F409947A2DF7}"/>
              </a:ext>
            </a:extLst>
          </p:cNvPr>
          <p:cNvPicPr>
            <a:picLocks/>
          </p:cNvPicPr>
          <p:nvPr/>
        </p:nvPicPr>
        <p:blipFill>
          <a:blip r:embed="rId5"/>
          <a:stretch>
            <a:fillRect/>
          </a:stretch>
        </p:blipFill>
        <p:spPr>
          <a:xfrm>
            <a:off x="4715577" y="1904999"/>
            <a:ext cx="4251960" cy="3581401"/>
          </a:xfrm>
          <a:prstGeom prst="rect">
            <a:avLst/>
          </a:prstGeom>
        </p:spPr>
      </p:pic>
      <p:sp>
        <p:nvSpPr>
          <p:cNvPr id="4" name="Slide Number Placeholder 3" descr="Chart showing mean earnings among employed by quarter for treated (received services) vs. untreated. Declining and almost the same through application quarter when both are about $2,000. Both rise after that with untreated slightly ahead of the treated. Largest gap is about $500. Both are about $4500 15 quarters after application.">
            <a:extLst>
              <a:ext uri="{FF2B5EF4-FFF2-40B4-BE49-F238E27FC236}">
                <a16:creationId xmlns:a16="http://schemas.microsoft.com/office/drawing/2014/main" id="{F0C2D937-ED1F-2866-BAF4-1271753C33F5}"/>
              </a:ext>
            </a:extLst>
          </p:cNvPr>
          <p:cNvSpPr>
            <a:spLocks noGrp="1"/>
          </p:cNvSpPr>
          <p:nvPr>
            <p:ph type="sldNum" sz="quarter" idx="12"/>
          </p:nvPr>
        </p:nvSpPr>
        <p:spPr/>
        <p:txBody>
          <a:bodyPr/>
          <a:lstStyle/>
          <a:p>
            <a:fld id="{9E519841-B96A-4DD9-B158-9961937F6A4E}" type="slidenum">
              <a:rPr lang="en-US" smtClean="0"/>
              <a:pPr/>
              <a:t>15</a:t>
            </a:fld>
            <a:endParaRPr lang="en-US" dirty="0"/>
          </a:p>
        </p:txBody>
      </p:sp>
    </p:spTree>
    <p:custDataLst>
      <p:tags r:id="rId1"/>
    </p:custDataLst>
    <p:extLst>
      <p:ext uri="{BB962C8B-B14F-4D97-AF65-F5344CB8AC3E}">
        <p14:creationId xmlns:p14="http://schemas.microsoft.com/office/powerpoint/2010/main" val="2536290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17698-530B-B5EF-D568-ECE78C8BCB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E74D8C-474F-61E1-42BA-F0289B71D6EF}"/>
              </a:ext>
            </a:extLst>
          </p:cNvPr>
          <p:cNvSpPr>
            <a:spLocks noGrp="1"/>
          </p:cNvSpPr>
          <p:nvPr>
            <p:ph type="title"/>
          </p:nvPr>
        </p:nvSpPr>
        <p:spPr/>
        <p:txBody>
          <a:bodyPr/>
          <a:lstStyle/>
          <a:p>
            <a:r>
              <a:rPr lang="en-US" dirty="0"/>
              <a:t>Simplified Model</a:t>
            </a:r>
            <a:r>
              <a:rPr lang="en-US" sz="3600" dirty="0"/>
              <a:t> (</a:t>
            </a:r>
            <a:r>
              <a:rPr lang="en-US" sz="3600" dirty="0">
                <a:latin typeface="Calibri" panose="020F0502020204030204" pitchFamily="34" charset="0"/>
                <a:cs typeface="Calibri" panose="020F0502020204030204" pitchFamily="34" charset="0"/>
              </a:rPr>
              <a:t>2 of 4</a:t>
            </a:r>
            <a:r>
              <a:rPr lang="en-US" sz="3600" dirty="0"/>
              <a:t>)</a:t>
            </a:r>
          </a:p>
        </p:txBody>
      </p:sp>
      <p:sp>
        <p:nvSpPr>
          <p:cNvPr id="4" name="Slide Number Placeholder 3">
            <a:extLst>
              <a:ext uri="{FF2B5EF4-FFF2-40B4-BE49-F238E27FC236}">
                <a16:creationId xmlns:a16="http://schemas.microsoft.com/office/drawing/2014/main" id="{1F72B945-42C1-5B2D-F1CD-F15025959386}"/>
              </a:ext>
            </a:extLst>
          </p:cNvPr>
          <p:cNvSpPr>
            <a:spLocks noGrp="1"/>
          </p:cNvSpPr>
          <p:nvPr>
            <p:ph type="sldNum" sz="quarter" idx="12"/>
          </p:nvPr>
        </p:nvSpPr>
        <p:spPr/>
        <p:txBody>
          <a:bodyPr/>
          <a:lstStyle/>
          <a:p>
            <a:fld id="{9E519841-B96A-4DD9-B158-9961937F6A4E}" type="slidenum">
              <a:rPr lang="en-US" smtClean="0"/>
              <a:pPr/>
              <a:t>16</a:t>
            </a:fld>
            <a:endParaRPr lang="en-US" dirty="0"/>
          </a:p>
        </p:txBody>
      </p:sp>
      <p:graphicFrame>
        <p:nvGraphicFramePr>
          <p:cNvPr id="8" name="Content Placeholder 7">
            <a:extLst>
              <a:ext uri="{FF2B5EF4-FFF2-40B4-BE49-F238E27FC236}">
                <a16:creationId xmlns:a16="http://schemas.microsoft.com/office/drawing/2014/main" id="{E5D4442C-AA16-7187-A294-A14021EDBEE9}"/>
              </a:ext>
            </a:extLst>
          </p:cNvPr>
          <p:cNvGraphicFramePr>
            <a:graphicFrameLocks noGrp="1"/>
          </p:cNvGraphicFramePr>
          <p:nvPr>
            <p:ph idx="1"/>
            <p:extLst>
              <p:ext uri="{D42A27DB-BD31-4B8C-83A1-F6EECF244321}">
                <p14:modId xmlns:p14="http://schemas.microsoft.com/office/powerpoint/2010/main" val="155132106"/>
              </p:ext>
            </p:extLst>
          </p:nvPr>
        </p:nvGraphicFramePr>
        <p:xfrm>
          <a:off x="457200" y="2362200"/>
          <a:ext cx="8399783" cy="3539518"/>
        </p:xfrm>
        <a:graphic>
          <a:graphicData uri="http://schemas.openxmlformats.org/drawingml/2006/table">
            <a:tbl>
              <a:tblPr firstRow="1" firstCol="1" bandRow="1">
                <a:tableStyleId>{21E4AEA4-8DFA-4A89-87EB-49C32662AFE0}</a:tableStyleId>
              </a:tblPr>
              <a:tblGrid>
                <a:gridCol w="2075183">
                  <a:extLst>
                    <a:ext uri="{9D8B030D-6E8A-4147-A177-3AD203B41FA5}">
                      <a16:colId xmlns:a16="http://schemas.microsoft.com/office/drawing/2014/main" val="2595744720"/>
                    </a:ext>
                  </a:extLst>
                </a:gridCol>
                <a:gridCol w="1524000">
                  <a:extLst>
                    <a:ext uri="{9D8B030D-6E8A-4147-A177-3AD203B41FA5}">
                      <a16:colId xmlns:a16="http://schemas.microsoft.com/office/drawing/2014/main" val="2440223981"/>
                    </a:ext>
                  </a:extLst>
                </a:gridCol>
                <a:gridCol w="1295400">
                  <a:extLst>
                    <a:ext uri="{9D8B030D-6E8A-4147-A177-3AD203B41FA5}">
                      <a16:colId xmlns:a16="http://schemas.microsoft.com/office/drawing/2014/main" val="3502839540"/>
                    </a:ext>
                  </a:extLst>
                </a:gridCol>
                <a:gridCol w="1752600">
                  <a:extLst>
                    <a:ext uri="{9D8B030D-6E8A-4147-A177-3AD203B41FA5}">
                      <a16:colId xmlns:a16="http://schemas.microsoft.com/office/drawing/2014/main" val="1547092833"/>
                    </a:ext>
                  </a:extLst>
                </a:gridCol>
                <a:gridCol w="1752600">
                  <a:extLst>
                    <a:ext uri="{9D8B030D-6E8A-4147-A177-3AD203B41FA5}">
                      <a16:colId xmlns:a16="http://schemas.microsoft.com/office/drawing/2014/main" val="2546435155"/>
                    </a:ext>
                  </a:extLst>
                </a:gridCol>
              </a:tblGrid>
              <a:tr h="1292888">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60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Services</a:t>
                      </a:r>
                    </a:p>
                  </a:txBody>
                  <a:tcPr marL="68580" marR="68580" marT="0" marB="0" anchor="ctr">
                    <a:solidFill>
                      <a:schemeClr val="accent2">
                        <a:lumMod val="75000"/>
                      </a:schemeClr>
                    </a:solidFill>
                  </a:tcPr>
                </a:tc>
                <a:tc>
                  <a:txBody>
                    <a:bodyPr/>
                    <a:lstStyle/>
                    <a:p>
                      <a:pPr marL="0" marR="0" lvl="0" indent="0" algn="ctr" defTabSz="914400" rtl="0" eaLnBrk="1" fontAlgn="auto" latinLnBrk="0" hangingPunct="1">
                        <a:lnSpc>
                          <a:spcPct val="115000"/>
                        </a:lnSpc>
                        <a:spcBef>
                          <a:spcPts val="0"/>
                        </a:spcBef>
                        <a:spcAft>
                          <a:spcPts val="800"/>
                        </a:spcAft>
                        <a:buClrTx/>
                        <a:buSzTx/>
                        <a:buFontTx/>
                        <a:buNone/>
                        <a:tabLst/>
                        <a:defRPr/>
                      </a:pPr>
                      <a:r>
                        <a:rPr lang="en-US" sz="1600" b="1" kern="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Employment </a:t>
                      </a:r>
                      <a:r>
                        <a:rPr lang="en-US" sz="1600" b="1" kern="0" dirty="0">
                          <a:effectLst/>
                          <a:latin typeface="Calibri" panose="020F0502020204030204" pitchFamily="34" charset="0"/>
                          <a:ea typeface="Calibri" panose="020F0502020204030204" pitchFamily="34" charset="0"/>
                          <a:cs typeface="Calibri" panose="020F0502020204030204" pitchFamily="34" charset="0"/>
                        </a:rPr>
                        <a:t>Short Run</a:t>
                      </a:r>
                    </a:p>
                  </a:txBody>
                  <a:tcPr marL="68580" marR="68580" marT="0" marB="0" anchor="ctr">
                    <a:solidFill>
                      <a:schemeClr val="accent2">
                        <a:lumMod val="75000"/>
                      </a:schemeClr>
                    </a:solidFill>
                  </a:tcPr>
                </a:tc>
                <a:tc>
                  <a:txBody>
                    <a:bodyPr/>
                    <a:lstStyle/>
                    <a:p>
                      <a:pPr marL="0" marR="0" lvl="0" indent="0" algn="ctr" defTabSz="914400" rtl="0" eaLnBrk="1" fontAlgn="auto" latinLnBrk="0" hangingPunct="1">
                        <a:lnSpc>
                          <a:spcPct val="115000"/>
                        </a:lnSpc>
                        <a:spcBef>
                          <a:spcPts val="0"/>
                        </a:spcBef>
                        <a:spcAft>
                          <a:spcPts val="800"/>
                        </a:spcAft>
                        <a:buClrTx/>
                        <a:buSzTx/>
                        <a:buFontTx/>
                        <a:buNone/>
                        <a:tabLst/>
                        <a:defRPr/>
                      </a:pPr>
                      <a:r>
                        <a:rPr lang="en-US" sz="1600" b="1" kern="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Employment </a:t>
                      </a:r>
                      <a:r>
                        <a:rPr lang="en-US" sz="1600" b="1" kern="0" dirty="0">
                          <a:effectLst/>
                          <a:latin typeface="Calibri" panose="020F0502020204030204" pitchFamily="34" charset="0"/>
                          <a:ea typeface="Calibri" panose="020F0502020204030204" pitchFamily="34" charset="0"/>
                          <a:cs typeface="Calibri" panose="020F0502020204030204" pitchFamily="34" charset="0"/>
                        </a:rPr>
                        <a:t>Long Run</a:t>
                      </a:r>
                    </a:p>
                  </a:txBody>
                  <a:tcPr marL="68580" marR="68580" marT="0" marB="0" anchor="ctr">
                    <a:solidFill>
                      <a:schemeClr val="accent2">
                        <a:lumMod val="75000"/>
                      </a:schemeClr>
                    </a:solid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600" b="1" kern="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Change in Earnings</a:t>
                      </a:r>
                      <a:endParaRPr lang="en-US" sz="1600" b="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0" algn="ctr">
                        <a:lnSpc>
                          <a:spcPct val="115000"/>
                        </a:lnSpc>
                        <a:spcAft>
                          <a:spcPts val="0"/>
                        </a:spcAft>
                        <a:buNone/>
                      </a:pPr>
                      <a:r>
                        <a:rPr lang="en-US" sz="1600" b="1" kern="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for the Employed Short Run</a:t>
                      </a:r>
                      <a:endParaRPr lang="en-US" sz="1600" b="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chemeClr val="accent2">
                        <a:lumMod val="75000"/>
                      </a:schemeClr>
                    </a:solid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600" b="1" kern="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Change in </a:t>
                      </a:r>
                    </a:p>
                    <a:p>
                      <a:pPr marL="0" marR="0" lvl="0" indent="0" algn="ctr" defTabSz="914400" rtl="0" eaLnBrk="1" fontAlgn="auto" latinLnBrk="0" hangingPunct="1">
                        <a:lnSpc>
                          <a:spcPct val="115000"/>
                        </a:lnSpc>
                        <a:spcBef>
                          <a:spcPts val="0"/>
                        </a:spcBef>
                        <a:spcAft>
                          <a:spcPts val="0"/>
                        </a:spcAft>
                        <a:buClrTx/>
                        <a:buSzTx/>
                        <a:buFontTx/>
                        <a:buNone/>
                        <a:tabLst/>
                        <a:defRPr/>
                      </a:pPr>
                      <a:r>
                        <a:rPr lang="en-US" sz="1600" b="1" kern="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Earnings for</a:t>
                      </a:r>
                      <a:endParaRPr lang="en-US" sz="1600" b="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0" algn="ctr">
                        <a:lnSpc>
                          <a:spcPct val="115000"/>
                        </a:lnSpc>
                        <a:spcAft>
                          <a:spcPts val="0"/>
                        </a:spcAft>
                        <a:buNone/>
                      </a:pPr>
                      <a:r>
                        <a:rPr lang="en-US" sz="1600" b="1" kern="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Employed Long Run</a:t>
                      </a:r>
                      <a:endParaRPr lang="en-US" dirty="0">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chemeClr val="accent2">
                        <a:lumMod val="75000"/>
                      </a:schemeClr>
                    </a:solidFill>
                  </a:tcPr>
                </a:tc>
                <a:extLst>
                  <a:ext uri="{0D108BD9-81ED-4DB2-BD59-A6C34878D82A}">
                    <a16:rowId xmlns:a16="http://schemas.microsoft.com/office/drawing/2014/main" val="1257903324"/>
                  </a:ext>
                </a:extLst>
              </a:tr>
              <a:tr h="311069">
                <a:tc>
                  <a:txBody>
                    <a:bodyPr/>
                    <a:lstStyle/>
                    <a:p>
                      <a:pPr marL="0" marR="0">
                        <a:lnSpc>
                          <a:spcPct val="115000"/>
                        </a:lnSpc>
                        <a:spcAft>
                          <a:spcPts val="800"/>
                        </a:spcAft>
                        <a:buNone/>
                      </a:pPr>
                      <a:r>
                        <a:rPr lang="en-US" sz="1800" kern="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Received Services</a:t>
                      </a:r>
                      <a:endParaRPr lang="en-US" sz="180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chemeClr val="accent2">
                        <a:lumMod val="75000"/>
                      </a:schemeClr>
                    </a:solidFill>
                  </a:tcPr>
                </a:tc>
                <a:tc>
                  <a:txBody>
                    <a:bodyPr/>
                    <a:lstStyle/>
                    <a:p>
                      <a:pPr marL="0" marR="0" algn="ctr">
                        <a:lnSpc>
                          <a:spcPct val="115000"/>
                        </a:lnSpc>
                        <a:spcAft>
                          <a:spcPts val="800"/>
                        </a:spcAft>
                        <a:buNone/>
                      </a:pPr>
                      <a:r>
                        <a:rPr lang="en-US" sz="2000" kern="0" dirty="0">
                          <a:effectLst/>
                          <a:latin typeface="Calibri" panose="020F0502020204030204" pitchFamily="34" charset="0"/>
                          <a:ea typeface="Calibri" panose="020F0502020204030204" pitchFamily="34" charset="0"/>
                          <a:cs typeface="Calibri" panose="020F0502020204030204" pitchFamily="34" charset="0"/>
                        </a:rPr>
                        <a:t>0.073</a:t>
                      </a:r>
                      <a:endParaRPr lang="en-US" sz="2000"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r>
                        <a:rPr lang="en-US" sz="2000" kern="0">
                          <a:effectLst/>
                          <a:latin typeface="Calibri" panose="020F0502020204030204" pitchFamily="34" charset="0"/>
                          <a:ea typeface="Calibri" panose="020F0502020204030204" pitchFamily="34" charset="0"/>
                          <a:cs typeface="Calibri" panose="020F0502020204030204" pitchFamily="34" charset="0"/>
                        </a:rPr>
                        <a:t>0.067</a:t>
                      </a:r>
                      <a:endParaRPr lang="en-US"/>
                    </a:p>
                  </a:txBody>
                  <a:tcPr marL="68580" marR="68580" marT="0" marB="0" anchor="ctr"/>
                </a:tc>
                <a:tc>
                  <a:txBody>
                    <a:bodyPr/>
                    <a:lstStyle/>
                    <a:p>
                      <a:pPr marL="0" marR="0" algn="ctr">
                        <a:lnSpc>
                          <a:spcPct val="115000"/>
                        </a:lnSpc>
                        <a:spcAft>
                          <a:spcPts val="800"/>
                        </a:spcAft>
                        <a:buNone/>
                      </a:pPr>
                      <a:r>
                        <a:rPr lang="en-US" sz="2000" kern="0" dirty="0">
                          <a:effectLst/>
                          <a:latin typeface="Calibri" panose="020F0502020204030204" pitchFamily="34" charset="0"/>
                          <a:ea typeface="Calibri" panose="020F0502020204030204" pitchFamily="34" charset="0"/>
                          <a:cs typeface="Calibri" panose="020F0502020204030204" pitchFamily="34" charset="0"/>
                        </a:rPr>
                        <a:t>−0.123</a:t>
                      </a:r>
                      <a:endParaRPr lang="en-US" sz="2000"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15000"/>
                        </a:lnSpc>
                        <a:spcAft>
                          <a:spcPts val="800"/>
                        </a:spcAft>
                        <a:buNone/>
                      </a:pPr>
                      <a:r>
                        <a:rPr lang="en-US" sz="2000" kern="0" dirty="0">
                          <a:effectLst/>
                          <a:latin typeface="Calibri" panose="020F0502020204030204" pitchFamily="34" charset="0"/>
                          <a:ea typeface="Calibri" panose="020F0502020204030204" pitchFamily="34" charset="0"/>
                          <a:cs typeface="Calibri" panose="020F0502020204030204" pitchFamily="34" charset="0"/>
                        </a:rPr>
                        <a:t>−0.037</a:t>
                      </a:r>
                      <a:endParaRPr lang="en-US" sz="2000"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3012439840"/>
                  </a:ext>
                </a:extLst>
              </a:tr>
              <a:tr h="361950">
                <a:tc>
                  <a:txBody>
                    <a:bodyPr/>
                    <a:lstStyle/>
                    <a:p>
                      <a:pPr marL="234950" marR="0" lvl="1" indent="0">
                        <a:lnSpc>
                          <a:spcPct val="115000"/>
                        </a:lnSpc>
                        <a:spcAft>
                          <a:spcPts val="800"/>
                        </a:spcAft>
                        <a:buNone/>
                      </a:pPr>
                      <a:r>
                        <a:rPr lang="en-US" sz="1800" kern="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Education</a:t>
                      </a:r>
                      <a:endParaRPr lang="en-US" sz="180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chemeClr val="accent2">
                        <a:lumMod val="75000"/>
                      </a:schemeClr>
                    </a:solidFill>
                  </a:tcPr>
                </a:tc>
                <a:tc>
                  <a:txBody>
                    <a:bodyPr/>
                    <a:lstStyle/>
                    <a:p>
                      <a:pPr marL="0" marR="0" algn="ctr">
                        <a:lnSpc>
                          <a:spcPct val="115000"/>
                        </a:lnSpc>
                        <a:spcAft>
                          <a:spcPts val="800"/>
                        </a:spcAft>
                        <a:buNone/>
                      </a:pPr>
                      <a:r>
                        <a:rPr lang="en-US" sz="2000" kern="0" dirty="0">
                          <a:effectLst/>
                          <a:latin typeface="Calibri" panose="020F0502020204030204" pitchFamily="34" charset="0"/>
                          <a:ea typeface="Calibri" panose="020F0502020204030204" pitchFamily="34" charset="0"/>
                          <a:cs typeface="Calibri" panose="020F0502020204030204" pitchFamily="34" charset="0"/>
                        </a:rPr>
                        <a:t>0.043</a:t>
                      </a:r>
                      <a:endParaRPr lang="en-US" sz="2000"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r>
                        <a:rPr lang="en-US" sz="2000" kern="0" dirty="0">
                          <a:effectLst/>
                          <a:latin typeface="Calibri" panose="020F0502020204030204" pitchFamily="34" charset="0"/>
                          <a:ea typeface="Calibri" panose="020F0502020204030204" pitchFamily="34" charset="0"/>
                          <a:cs typeface="Calibri" panose="020F0502020204030204" pitchFamily="34" charset="0"/>
                        </a:rPr>
                        <a:t>0.104</a:t>
                      </a:r>
                      <a:endParaRPr lang="en-US" dirty="0"/>
                    </a:p>
                  </a:txBody>
                  <a:tcPr marL="68580" marR="68580" marT="0" marB="0" anchor="ctr"/>
                </a:tc>
                <a:tc>
                  <a:txBody>
                    <a:bodyPr/>
                    <a:lstStyle/>
                    <a:p>
                      <a:pPr marL="0" marR="0" algn="ctr">
                        <a:lnSpc>
                          <a:spcPct val="115000"/>
                        </a:lnSpc>
                        <a:spcAft>
                          <a:spcPts val="800"/>
                        </a:spcAft>
                        <a:buNone/>
                      </a:pPr>
                      <a:r>
                        <a:rPr lang="en-US" sz="2000" kern="0" dirty="0">
                          <a:effectLst/>
                          <a:latin typeface="Calibri" panose="020F0502020204030204" pitchFamily="34" charset="0"/>
                          <a:ea typeface="Calibri" panose="020F0502020204030204" pitchFamily="34" charset="0"/>
                          <a:cs typeface="Calibri" panose="020F0502020204030204" pitchFamily="34" charset="0"/>
                        </a:rPr>
                        <a:t>−0.196</a:t>
                      </a:r>
                      <a:endParaRPr lang="en-US" sz="2000"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15000"/>
                        </a:lnSpc>
                        <a:spcAft>
                          <a:spcPts val="800"/>
                        </a:spcAft>
                        <a:buNone/>
                      </a:pPr>
                      <a:r>
                        <a:rPr lang="en-US" sz="2000" kern="0" dirty="0">
                          <a:effectLst/>
                          <a:latin typeface="Calibri" panose="020F0502020204030204" pitchFamily="34" charset="0"/>
                          <a:ea typeface="Calibri" panose="020F0502020204030204" pitchFamily="34" charset="0"/>
                          <a:cs typeface="Calibri" panose="020F0502020204030204" pitchFamily="34" charset="0"/>
                        </a:rPr>
                        <a:t>−0.018</a:t>
                      </a:r>
                      <a:endParaRPr lang="en-US" sz="2000"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2055865072"/>
                  </a:ext>
                </a:extLst>
              </a:tr>
              <a:tr h="260604">
                <a:tc>
                  <a:txBody>
                    <a:bodyPr/>
                    <a:lstStyle/>
                    <a:p>
                      <a:pPr marL="234950" marR="0" lvl="1" indent="0">
                        <a:lnSpc>
                          <a:spcPct val="115000"/>
                        </a:lnSpc>
                        <a:spcAft>
                          <a:spcPts val="800"/>
                        </a:spcAft>
                        <a:buNone/>
                      </a:pPr>
                      <a:r>
                        <a:rPr lang="en-US" sz="180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Job Training</a:t>
                      </a:r>
                    </a:p>
                  </a:txBody>
                  <a:tcPr marL="68580" marR="68580" marT="0" marB="0" anchor="ctr">
                    <a:solidFill>
                      <a:schemeClr val="accent2">
                        <a:lumMod val="75000"/>
                      </a:schemeClr>
                    </a:solidFill>
                  </a:tcPr>
                </a:tc>
                <a:tc>
                  <a:txBody>
                    <a:bodyPr/>
                    <a:lstStyle/>
                    <a:p>
                      <a:pPr marL="0" marR="0" algn="ctr">
                        <a:lnSpc>
                          <a:spcPct val="115000"/>
                        </a:lnSpc>
                        <a:spcAft>
                          <a:spcPts val="800"/>
                        </a:spcAft>
                        <a:buNone/>
                      </a:pPr>
                      <a:r>
                        <a:rPr lang="en-US" sz="2000" kern="100" dirty="0">
                          <a:effectLst/>
                          <a:latin typeface="Calibri" panose="020F0502020204030204" pitchFamily="34" charset="0"/>
                          <a:ea typeface="Calibri" panose="020F0502020204030204" pitchFamily="34" charset="0"/>
                          <a:cs typeface="Calibri" panose="020F0502020204030204" pitchFamily="34" charset="0"/>
                        </a:rPr>
                        <a:t>0.047</a:t>
                      </a:r>
                    </a:p>
                  </a:txBody>
                  <a:tcPr marL="68580" marR="68580" marT="0" marB="0" anchor="ctr"/>
                </a:tc>
                <a:tc>
                  <a:txBody>
                    <a:bodyPr/>
                    <a:lstStyle/>
                    <a:p>
                      <a:r>
                        <a:rPr lang="en-US" sz="2000" kern="100" dirty="0">
                          <a:effectLst/>
                          <a:latin typeface="Calibri" panose="020F0502020204030204" pitchFamily="34" charset="0"/>
                          <a:ea typeface="Calibri" panose="020F0502020204030204" pitchFamily="34" charset="0"/>
                          <a:cs typeface="Calibri" panose="020F0502020204030204" pitchFamily="34" charset="0"/>
                        </a:rPr>
                        <a:t>0.128</a:t>
                      </a:r>
                      <a:endParaRPr lang="en-US" dirty="0"/>
                    </a:p>
                  </a:txBody>
                  <a:tcPr marL="68580" marR="68580" marT="0" marB="0" anchor="ctr"/>
                </a:tc>
                <a:tc>
                  <a:txBody>
                    <a:bodyPr/>
                    <a:lstStyle/>
                    <a:p>
                      <a:pPr marL="0" marR="0" algn="ctr">
                        <a:lnSpc>
                          <a:spcPct val="115000"/>
                        </a:lnSpc>
                        <a:spcAft>
                          <a:spcPts val="800"/>
                        </a:spcAft>
                        <a:buNone/>
                      </a:pPr>
                      <a:r>
                        <a:rPr lang="en-US" sz="2000" kern="100" dirty="0">
                          <a:effectLst/>
                          <a:latin typeface="Calibri" panose="020F0502020204030204" pitchFamily="34" charset="0"/>
                          <a:ea typeface="Calibri" panose="020F0502020204030204" pitchFamily="34" charset="0"/>
                          <a:cs typeface="Calibri" panose="020F0502020204030204" pitchFamily="34" charset="0"/>
                        </a:rPr>
                        <a:t>−0.184</a:t>
                      </a:r>
                    </a:p>
                  </a:txBody>
                  <a:tcPr marL="68580" marR="68580" marT="0" marB="0" anchor="ctr"/>
                </a:tc>
                <a:tc>
                  <a:txBody>
                    <a:bodyPr/>
                    <a:lstStyle/>
                    <a:p>
                      <a:pPr marL="0" marR="0" algn="ctr">
                        <a:lnSpc>
                          <a:spcPct val="115000"/>
                        </a:lnSpc>
                        <a:spcAft>
                          <a:spcPts val="800"/>
                        </a:spcAft>
                        <a:buNone/>
                      </a:pPr>
                      <a:r>
                        <a:rPr lang="en-US" sz="2000" kern="100" dirty="0">
                          <a:effectLst/>
                          <a:latin typeface="Calibri" panose="020F0502020204030204" pitchFamily="34" charset="0"/>
                          <a:ea typeface="Calibri" panose="020F0502020204030204" pitchFamily="34" charset="0"/>
                          <a:cs typeface="Calibri" panose="020F0502020204030204" pitchFamily="34" charset="0"/>
                        </a:rPr>
                        <a:t>−0.058</a:t>
                      </a:r>
                    </a:p>
                  </a:txBody>
                  <a:tcPr marL="68580" marR="68580" marT="0" marB="0" anchor="ctr"/>
                </a:tc>
                <a:extLst>
                  <a:ext uri="{0D108BD9-81ED-4DB2-BD59-A6C34878D82A}">
                    <a16:rowId xmlns:a16="http://schemas.microsoft.com/office/drawing/2014/main" val="1219492761"/>
                  </a:ext>
                </a:extLst>
              </a:tr>
              <a:tr h="432054">
                <a:tc>
                  <a:txBody>
                    <a:bodyPr/>
                    <a:lstStyle/>
                    <a:p>
                      <a:pPr marL="234950" marR="0" lvl="1" indent="0">
                        <a:lnSpc>
                          <a:spcPct val="115000"/>
                        </a:lnSpc>
                        <a:spcAft>
                          <a:spcPts val="800"/>
                        </a:spcAft>
                        <a:buNone/>
                      </a:pPr>
                      <a:r>
                        <a:rPr lang="en-US" sz="1800" b="1" u="none" strike="noStrike" dirty="0">
                          <a:solidFill>
                            <a:schemeClr val="tx1"/>
                          </a:solidFill>
                          <a:effectLst/>
                          <a:latin typeface="Calibri" panose="020F0502020204030204" pitchFamily="34" charset="0"/>
                          <a:ea typeface="Calibri" panose="020F0502020204030204" pitchFamily="34" charset="0"/>
                          <a:cs typeface="Calibri" panose="020F0502020204030204" pitchFamily="34" charset="0"/>
                        </a:rPr>
                        <a:t>Job Search &amp; Placement</a:t>
                      </a:r>
                      <a:endParaRPr lang="en-US" sz="180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chemeClr val="accent2">
                        <a:lumMod val="75000"/>
                      </a:schemeClr>
                    </a:solidFill>
                  </a:tcPr>
                </a:tc>
                <a:tc>
                  <a:txBody>
                    <a:bodyPr/>
                    <a:lstStyle/>
                    <a:p>
                      <a:pPr marL="0" marR="0" algn="ctr">
                        <a:lnSpc>
                          <a:spcPct val="115000"/>
                        </a:lnSpc>
                        <a:spcAft>
                          <a:spcPts val="800"/>
                        </a:spcAft>
                        <a:buNone/>
                      </a:pPr>
                      <a:r>
                        <a:rPr lang="en-US" sz="2000" kern="0" dirty="0">
                          <a:effectLst/>
                          <a:latin typeface="Calibri" panose="020F0502020204030204" pitchFamily="34" charset="0"/>
                          <a:ea typeface="Calibri" panose="020F0502020204030204" pitchFamily="34" charset="0"/>
                          <a:cs typeface="Calibri" panose="020F0502020204030204" pitchFamily="34" charset="0"/>
                        </a:rPr>
                        <a:t>0.085</a:t>
                      </a:r>
                      <a:endParaRPr lang="en-US" sz="2000"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r>
                        <a:rPr lang="en-US" sz="2000" kern="0">
                          <a:effectLst/>
                          <a:latin typeface="Calibri" panose="020F0502020204030204" pitchFamily="34" charset="0"/>
                          <a:ea typeface="Calibri" panose="020F0502020204030204" pitchFamily="34" charset="0"/>
                          <a:cs typeface="Calibri" panose="020F0502020204030204" pitchFamily="34" charset="0"/>
                        </a:rPr>
                        <a:t>0.080</a:t>
                      </a:r>
                      <a:endParaRPr lang="en-US"/>
                    </a:p>
                  </a:txBody>
                  <a:tcPr marL="68580" marR="68580" marT="0" marB="0" anchor="ctr"/>
                </a:tc>
                <a:tc>
                  <a:txBody>
                    <a:bodyPr/>
                    <a:lstStyle/>
                    <a:p>
                      <a:pPr marL="0" marR="0" algn="ctr">
                        <a:lnSpc>
                          <a:spcPct val="115000"/>
                        </a:lnSpc>
                        <a:spcAft>
                          <a:spcPts val="800"/>
                        </a:spcAft>
                        <a:buNone/>
                      </a:pPr>
                      <a:r>
                        <a:rPr lang="en-US" sz="2000" kern="0" dirty="0">
                          <a:effectLst/>
                          <a:latin typeface="Calibri" panose="020F0502020204030204" pitchFamily="34" charset="0"/>
                          <a:ea typeface="Calibri" panose="020F0502020204030204" pitchFamily="34" charset="0"/>
                          <a:cs typeface="Calibri" panose="020F0502020204030204" pitchFamily="34" charset="0"/>
                        </a:rPr>
                        <a:t>−0.116</a:t>
                      </a:r>
                      <a:endParaRPr lang="en-US" sz="2000"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15000"/>
                        </a:lnSpc>
                        <a:spcAft>
                          <a:spcPts val="800"/>
                        </a:spcAft>
                        <a:buNone/>
                      </a:pPr>
                      <a:r>
                        <a:rPr lang="en-US" sz="2000" kern="0" dirty="0">
                          <a:effectLst/>
                          <a:latin typeface="Calibri" panose="020F0502020204030204" pitchFamily="34" charset="0"/>
                          <a:ea typeface="Calibri" panose="020F0502020204030204" pitchFamily="34" charset="0"/>
                          <a:cs typeface="Calibri" panose="020F0502020204030204" pitchFamily="34" charset="0"/>
                        </a:rPr>
                        <a:t>−0.009</a:t>
                      </a:r>
                      <a:endParaRPr lang="en-US" sz="2000"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1189484065"/>
                  </a:ext>
                </a:extLst>
              </a:tr>
              <a:tr h="381000">
                <a:tc>
                  <a:txBody>
                    <a:bodyPr/>
                    <a:lstStyle/>
                    <a:p>
                      <a:pPr marL="234950" marR="0" lvl="1" indent="0">
                        <a:lnSpc>
                          <a:spcPct val="115000"/>
                        </a:lnSpc>
                        <a:spcAft>
                          <a:spcPts val="800"/>
                        </a:spcAft>
                        <a:buNone/>
                      </a:pPr>
                      <a:r>
                        <a:rPr lang="en-US" sz="1800" b="1" u="none" strike="noStrike"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Supported Employment</a:t>
                      </a:r>
                      <a:endParaRPr lang="en-US" sz="180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chemeClr val="accent2">
                        <a:lumMod val="75000"/>
                      </a:schemeClr>
                    </a:solidFill>
                  </a:tcPr>
                </a:tc>
                <a:tc>
                  <a:txBody>
                    <a:bodyPr/>
                    <a:lstStyle/>
                    <a:p>
                      <a:pPr marL="0" marR="0" algn="ctr">
                        <a:lnSpc>
                          <a:spcPct val="115000"/>
                        </a:lnSpc>
                        <a:spcAft>
                          <a:spcPts val="800"/>
                        </a:spcAft>
                        <a:buNone/>
                      </a:pPr>
                      <a:r>
                        <a:rPr lang="en-US" sz="2000" kern="0" dirty="0">
                          <a:effectLst/>
                          <a:latin typeface="Calibri" panose="020F0502020204030204" pitchFamily="34" charset="0"/>
                          <a:ea typeface="Calibri" panose="020F0502020204030204" pitchFamily="34" charset="0"/>
                          <a:cs typeface="Calibri" panose="020F0502020204030204" pitchFamily="34" charset="0"/>
                        </a:rPr>
                        <a:t>0.077</a:t>
                      </a:r>
                      <a:endParaRPr lang="en-US" sz="2000"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r>
                        <a:rPr lang="en-US" sz="2000" kern="0">
                          <a:effectLst/>
                          <a:latin typeface="Calibri" panose="020F0502020204030204" pitchFamily="34" charset="0"/>
                          <a:ea typeface="Calibri" panose="020F0502020204030204" pitchFamily="34" charset="0"/>
                          <a:cs typeface="Calibri" panose="020F0502020204030204" pitchFamily="34" charset="0"/>
                        </a:rPr>
                        <a:t>0.090</a:t>
                      </a:r>
                      <a:endParaRPr lang="en-US"/>
                    </a:p>
                  </a:txBody>
                  <a:tcPr marL="68580" marR="68580" marT="0" marB="0" anchor="ctr"/>
                </a:tc>
                <a:tc>
                  <a:txBody>
                    <a:bodyPr/>
                    <a:lstStyle/>
                    <a:p>
                      <a:pPr marL="0" marR="0" algn="ctr">
                        <a:lnSpc>
                          <a:spcPct val="115000"/>
                        </a:lnSpc>
                        <a:spcAft>
                          <a:spcPts val="800"/>
                        </a:spcAft>
                        <a:buNone/>
                      </a:pPr>
                      <a:r>
                        <a:rPr lang="en-US" sz="2000" kern="0" dirty="0">
                          <a:effectLst/>
                          <a:latin typeface="Calibri" panose="020F0502020204030204" pitchFamily="34" charset="0"/>
                          <a:ea typeface="Calibri" panose="020F0502020204030204" pitchFamily="34" charset="0"/>
                          <a:cs typeface="Calibri" panose="020F0502020204030204" pitchFamily="34" charset="0"/>
                        </a:rPr>
                        <a:t>−0.090</a:t>
                      </a:r>
                      <a:endParaRPr lang="en-US" sz="2000"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15000"/>
                        </a:lnSpc>
                        <a:spcAft>
                          <a:spcPts val="800"/>
                        </a:spcAft>
                        <a:buNone/>
                      </a:pPr>
                      <a:r>
                        <a:rPr lang="en-US" sz="2000" kern="0" dirty="0">
                          <a:effectLst/>
                          <a:latin typeface="Calibri" panose="020F0502020204030204" pitchFamily="34" charset="0"/>
                          <a:ea typeface="Calibri" panose="020F0502020204030204" pitchFamily="34" charset="0"/>
                          <a:cs typeface="Calibri" panose="020F0502020204030204" pitchFamily="34" charset="0"/>
                        </a:rPr>
                        <a:t>  0.037</a:t>
                      </a:r>
                      <a:endParaRPr lang="en-US" sz="2000"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1691839233"/>
                  </a:ext>
                </a:extLst>
              </a:tr>
            </a:tbl>
          </a:graphicData>
        </a:graphic>
      </p:graphicFrame>
      <p:sp>
        <p:nvSpPr>
          <p:cNvPr id="5" name="TextBox 4">
            <a:extLst>
              <a:ext uri="{FF2B5EF4-FFF2-40B4-BE49-F238E27FC236}">
                <a16:creationId xmlns:a16="http://schemas.microsoft.com/office/drawing/2014/main" id="{D722522D-0389-51D0-3D20-EBD1A7F88203}"/>
              </a:ext>
            </a:extLst>
          </p:cNvPr>
          <p:cNvSpPr txBox="1"/>
          <p:nvPr/>
        </p:nvSpPr>
        <p:spPr>
          <a:xfrm>
            <a:off x="1752600" y="1885822"/>
            <a:ext cx="6183923" cy="392159"/>
          </a:xfrm>
          <a:prstGeom prst="rect">
            <a:avLst/>
          </a:prstGeom>
          <a:noFill/>
        </p:spPr>
        <p:txBody>
          <a:bodyPr wrap="square">
            <a:spAutoFit/>
          </a:bodyPr>
          <a:lstStyle/>
          <a:p>
            <a:pPr marL="0" marR="0" lvl="0" indent="0" algn="ctr" defTabSz="914400" rtl="0" eaLnBrk="1" fontAlgn="auto" latinLnBrk="0" hangingPunct="1">
              <a:lnSpc>
                <a:spcPct val="115000"/>
              </a:lnSpc>
              <a:spcBef>
                <a:spcPts val="0"/>
              </a:spcBef>
              <a:spcAft>
                <a:spcPts val="800"/>
              </a:spcAft>
              <a:buClrTx/>
              <a:buSzTx/>
              <a:buFontTx/>
              <a:buNone/>
              <a:tabLst/>
              <a:defRPr/>
            </a:pPr>
            <a:r>
              <a:rPr lang="en-US" sz="1800" b="1" kern="0" dirty="0">
                <a:solidFill>
                  <a:schemeClr val="bg1"/>
                </a:solidFill>
                <a:effectLst/>
                <a:latin typeface="Calibri" panose="020F0502020204030204" pitchFamily="34" charset="0"/>
                <a:cs typeface="Calibri" panose="020F0502020204030204" pitchFamily="34" charset="0"/>
              </a:rPr>
              <a:t>Table 4: Simple Model Regression (“</a:t>
            </a:r>
            <a:r>
              <a:rPr lang="en-US" sz="1800" b="1" kern="0" dirty="0" err="1">
                <a:solidFill>
                  <a:schemeClr val="bg1"/>
                </a:solidFill>
                <a:effectLst/>
                <a:latin typeface="Calibri" panose="020F0502020204030204" pitchFamily="34" charset="0"/>
                <a:cs typeface="Calibri" panose="020F0502020204030204" pitchFamily="34" charset="0"/>
              </a:rPr>
              <a:t>DinD</a:t>
            </a:r>
            <a:r>
              <a:rPr lang="en-US" sz="1800" b="1" kern="0" dirty="0">
                <a:solidFill>
                  <a:schemeClr val="bg1"/>
                </a:solidFill>
                <a:effectLst/>
                <a:latin typeface="Calibri" panose="020F0502020204030204" pitchFamily="34" charset="0"/>
                <a:cs typeface="Calibri" panose="020F0502020204030204" pitchFamily="34" charset="0"/>
              </a:rPr>
              <a:t>”), 2018 MI</a:t>
            </a:r>
            <a:endParaRPr lang="en-US" sz="1800" b="1" kern="100" dirty="0">
              <a:solidFill>
                <a:schemeClr val="bg1"/>
              </a:solidFill>
              <a:effectLst/>
              <a:latin typeface="Calibri" panose="020F0502020204030204" pitchFamily="34" charset="0"/>
              <a:ea typeface="Aptos" panose="020B000402020202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33665405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82FD30-FACF-0028-24D9-AAE3978678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C89FF5-3F13-EA7A-99B8-5ECDDB8986F6}"/>
              </a:ext>
            </a:extLst>
          </p:cNvPr>
          <p:cNvSpPr>
            <a:spLocks noGrp="1"/>
          </p:cNvSpPr>
          <p:nvPr>
            <p:ph type="title"/>
          </p:nvPr>
        </p:nvSpPr>
        <p:spPr/>
        <p:txBody>
          <a:bodyPr/>
          <a:lstStyle/>
          <a:p>
            <a:r>
              <a:rPr lang="en-US" dirty="0"/>
              <a:t>Simplified Model</a:t>
            </a:r>
            <a:r>
              <a:rPr lang="en-US" sz="3600" dirty="0"/>
              <a:t> (</a:t>
            </a:r>
            <a:r>
              <a:rPr lang="en-US" sz="3600" dirty="0">
                <a:latin typeface="Calibri" panose="020F0502020204030204" pitchFamily="34" charset="0"/>
                <a:cs typeface="Calibri" panose="020F0502020204030204" pitchFamily="34" charset="0"/>
              </a:rPr>
              <a:t>3 of 4</a:t>
            </a:r>
            <a:r>
              <a:rPr lang="en-US" sz="3600" dirty="0"/>
              <a:t>)</a:t>
            </a:r>
          </a:p>
        </p:txBody>
      </p:sp>
      <p:sp>
        <p:nvSpPr>
          <p:cNvPr id="5" name="TextBox 4">
            <a:extLst>
              <a:ext uri="{FF2B5EF4-FFF2-40B4-BE49-F238E27FC236}">
                <a16:creationId xmlns:a16="http://schemas.microsoft.com/office/drawing/2014/main" id="{E1D0EAD4-4A7B-E75E-D28D-526688EBA928}"/>
              </a:ext>
            </a:extLst>
          </p:cNvPr>
          <p:cNvSpPr txBox="1"/>
          <p:nvPr/>
        </p:nvSpPr>
        <p:spPr>
          <a:xfrm>
            <a:off x="1806086" y="1906536"/>
            <a:ext cx="5531827" cy="425501"/>
          </a:xfrm>
          <a:prstGeom prst="rect">
            <a:avLst/>
          </a:prstGeom>
          <a:noFill/>
        </p:spPr>
        <p:txBody>
          <a:bodyPr wrap="square">
            <a:spAutoFit/>
          </a:bodyPr>
          <a:lstStyle/>
          <a:p>
            <a:pPr marL="0" marR="0" lvl="0" indent="0" algn="ctr" defTabSz="914400" rtl="0" eaLnBrk="1" fontAlgn="auto" latinLnBrk="0" hangingPunct="1">
              <a:lnSpc>
                <a:spcPct val="115000"/>
              </a:lnSpc>
              <a:spcBef>
                <a:spcPts val="0"/>
              </a:spcBef>
              <a:spcAft>
                <a:spcPts val="800"/>
              </a:spcAft>
              <a:buClrTx/>
              <a:buSzTx/>
              <a:buFontTx/>
              <a:buNone/>
              <a:tabLst/>
              <a:defRPr/>
            </a:pPr>
            <a:r>
              <a:rPr lang="en-US" sz="2000" b="1" kern="0" dirty="0">
                <a:solidFill>
                  <a:schemeClr val="bg1"/>
                </a:solidFill>
                <a:effectLst/>
                <a:latin typeface="Calibri" panose="020F0502020204030204" pitchFamily="34" charset="0"/>
                <a:cs typeface="Calibri" panose="020F0502020204030204" pitchFamily="34" charset="0"/>
              </a:rPr>
              <a:t>Table 5: Mean Value of Purchased Services, 2018</a:t>
            </a:r>
            <a:endParaRPr lang="en-US" sz="2000" b="1" kern="100" dirty="0">
              <a:solidFill>
                <a:schemeClr val="bg1"/>
              </a:solidFill>
              <a:effectLst/>
              <a:latin typeface="Calibri" panose="020F0502020204030204" pitchFamily="34" charset="0"/>
              <a:ea typeface="Aptos" panose="020B0004020202020204" pitchFamily="34" charset="0"/>
              <a:cs typeface="Calibri" panose="020F0502020204030204" pitchFamily="34" charset="0"/>
            </a:endParaRPr>
          </a:p>
        </p:txBody>
      </p:sp>
      <p:graphicFrame>
        <p:nvGraphicFramePr>
          <p:cNvPr id="11" name="Content Placeholder 10">
            <a:extLst>
              <a:ext uri="{FF2B5EF4-FFF2-40B4-BE49-F238E27FC236}">
                <a16:creationId xmlns:a16="http://schemas.microsoft.com/office/drawing/2014/main" id="{298021FA-20B0-565A-7217-41E7EFE44059}"/>
              </a:ext>
            </a:extLst>
          </p:cNvPr>
          <p:cNvGraphicFramePr>
            <a:graphicFrameLocks noGrp="1"/>
          </p:cNvGraphicFramePr>
          <p:nvPr>
            <p:ph idx="1"/>
            <p:extLst>
              <p:ext uri="{D42A27DB-BD31-4B8C-83A1-F6EECF244321}">
                <p14:modId xmlns:p14="http://schemas.microsoft.com/office/powerpoint/2010/main" val="2867430118"/>
              </p:ext>
            </p:extLst>
          </p:nvPr>
        </p:nvGraphicFramePr>
        <p:xfrm>
          <a:off x="1673313" y="2469733"/>
          <a:ext cx="5760720" cy="2553258"/>
        </p:xfrm>
        <a:graphic>
          <a:graphicData uri="http://schemas.openxmlformats.org/drawingml/2006/table">
            <a:tbl>
              <a:tblPr firstRow="1" firstCol="1" lastRow="1" bandRow="1">
                <a:tableStyleId>{21E4AEA4-8DFA-4A89-87EB-49C32662AFE0}</a:tableStyleId>
              </a:tblPr>
              <a:tblGrid>
                <a:gridCol w="3947160">
                  <a:extLst>
                    <a:ext uri="{9D8B030D-6E8A-4147-A177-3AD203B41FA5}">
                      <a16:colId xmlns:a16="http://schemas.microsoft.com/office/drawing/2014/main" val="1479253376"/>
                    </a:ext>
                  </a:extLst>
                </a:gridCol>
                <a:gridCol w="1813560">
                  <a:extLst>
                    <a:ext uri="{9D8B030D-6E8A-4147-A177-3AD203B41FA5}">
                      <a16:colId xmlns:a16="http://schemas.microsoft.com/office/drawing/2014/main" val="2727909349"/>
                    </a:ext>
                  </a:extLst>
                </a:gridCol>
              </a:tblGrid>
              <a:tr h="491675">
                <a:tc>
                  <a:txBody>
                    <a:bodyPr/>
                    <a:lstStyle/>
                    <a:p>
                      <a:pPr>
                        <a:lnSpc>
                          <a:spcPct val="115000"/>
                        </a:lnSpc>
                        <a:buNone/>
                      </a:pPr>
                      <a:r>
                        <a:rPr lang="en-US" sz="2000" kern="100" dirty="0">
                          <a:effectLst/>
                          <a:latin typeface="Calibri" panose="020F0502020204030204" pitchFamily="34" charset="0"/>
                          <a:cs typeface="Calibri" panose="020F0502020204030204" pitchFamily="34" charset="0"/>
                        </a:rPr>
                        <a:t>Disability</a:t>
                      </a:r>
                    </a:p>
                  </a:txBody>
                  <a:tcPr marL="68580" marR="68580" marT="0" marB="0" anchor="ctr">
                    <a:solidFill>
                      <a:schemeClr val="accent2">
                        <a:lumMod val="75000"/>
                      </a:schemeClr>
                    </a:solidFill>
                  </a:tcPr>
                </a:tc>
                <a:tc>
                  <a:txBody>
                    <a:bodyPr/>
                    <a:lstStyle/>
                    <a:p>
                      <a:pPr marL="0" marR="0" algn="ctr">
                        <a:lnSpc>
                          <a:spcPct val="115000"/>
                        </a:lnSpc>
                        <a:spcAft>
                          <a:spcPts val="800"/>
                        </a:spcAft>
                        <a:buNone/>
                      </a:pPr>
                      <a:r>
                        <a:rPr lang="en-US" sz="2000" b="1" kern="0" dirty="0">
                          <a:effectLst/>
                          <a:latin typeface="Calibri" panose="020F0502020204030204" pitchFamily="34" charset="0"/>
                          <a:cs typeface="Calibri" panose="020F0502020204030204" pitchFamily="34" charset="0"/>
                        </a:rPr>
                        <a:t>Earnings</a:t>
                      </a:r>
                      <a:endParaRPr lang="en-US" sz="2000" b="1" kern="100" dirty="0">
                        <a:effectLst/>
                        <a:latin typeface="Calibri" panose="020F0502020204030204" pitchFamily="34" charset="0"/>
                        <a:ea typeface="Aptos" panose="020B0004020202020204" pitchFamily="34" charset="0"/>
                        <a:cs typeface="Calibri" panose="020F0502020204030204" pitchFamily="34" charset="0"/>
                      </a:endParaRPr>
                    </a:p>
                  </a:txBody>
                  <a:tcPr marL="68580" marR="68580" marT="0" marB="0" anchor="ctr">
                    <a:solidFill>
                      <a:schemeClr val="accent2">
                        <a:lumMod val="75000"/>
                      </a:schemeClr>
                    </a:solidFill>
                  </a:tcPr>
                </a:tc>
                <a:extLst>
                  <a:ext uri="{0D108BD9-81ED-4DB2-BD59-A6C34878D82A}">
                    <a16:rowId xmlns:a16="http://schemas.microsoft.com/office/drawing/2014/main" val="1603204130"/>
                  </a:ext>
                </a:extLst>
              </a:tr>
              <a:tr h="396853">
                <a:tc>
                  <a:txBody>
                    <a:bodyPr/>
                    <a:lstStyle/>
                    <a:p>
                      <a:pPr marL="0" marR="0">
                        <a:lnSpc>
                          <a:spcPct val="115000"/>
                        </a:lnSpc>
                        <a:spcAft>
                          <a:spcPts val="800"/>
                        </a:spcAft>
                        <a:buNone/>
                      </a:pPr>
                      <a:r>
                        <a:rPr lang="en-US" sz="2000" kern="0" dirty="0">
                          <a:effectLst/>
                          <a:latin typeface="Calibri" panose="020F0502020204030204" pitchFamily="34" charset="0"/>
                          <a:cs typeface="Calibri" panose="020F0502020204030204" pitchFamily="34" charset="0"/>
                        </a:rPr>
                        <a:t>MI (Mental Illness)</a:t>
                      </a:r>
                      <a:endParaRPr lang="en-US" sz="2000" kern="100" dirty="0">
                        <a:effectLst/>
                        <a:latin typeface="Calibri" panose="020F0502020204030204" pitchFamily="34" charset="0"/>
                        <a:ea typeface="Aptos" panose="020B0004020202020204" pitchFamily="34" charset="0"/>
                        <a:cs typeface="Calibri" panose="020F0502020204030204" pitchFamily="34" charset="0"/>
                      </a:endParaRPr>
                    </a:p>
                  </a:txBody>
                  <a:tcPr marL="68580" marR="68580" marT="0" marB="0" anchor="ctr">
                    <a:solidFill>
                      <a:schemeClr val="accent2">
                        <a:lumMod val="75000"/>
                      </a:schemeClr>
                    </a:solidFill>
                  </a:tcPr>
                </a:tc>
                <a:tc>
                  <a:txBody>
                    <a:bodyPr/>
                    <a:lstStyle/>
                    <a:p>
                      <a:pPr marL="0" marR="0" algn="ctr">
                        <a:lnSpc>
                          <a:spcPct val="115000"/>
                        </a:lnSpc>
                        <a:spcAft>
                          <a:spcPts val="800"/>
                        </a:spcAft>
                        <a:buNone/>
                      </a:pPr>
                      <a:r>
                        <a:rPr lang="en-US" sz="2000" kern="0" dirty="0">
                          <a:effectLst/>
                          <a:latin typeface="Calibri" panose="020F0502020204030204" pitchFamily="34" charset="0"/>
                          <a:cs typeface="Calibri" panose="020F0502020204030204" pitchFamily="34" charset="0"/>
                        </a:rPr>
                        <a:t> 484</a:t>
                      </a:r>
                      <a:endParaRPr lang="en-US" sz="2000" kern="100" dirty="0">
                        <a:effectLst/>
                        <a:latin typeface="Calibri" panose="020F0502020204030204" pitchFamily="34" charset="0"/>
                        <a:ea typeface="Aptos" panose="020B000402020202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2457397996"/>
                  </a:ext>
                </a:extLst>
              </a:tr>
              <a:tr h="396853">
                <a:tc>
                  <a:txBody>
                    <a:bodyPr/>
                    <a:lstStyle/>
                    <a:p>
                      <a:pPr marL="0" marR="0">
                        <a:lnSpc>
                          <a:spcPct val="115000"/>
                        </a:lnSpc>
                        <a:spcAft>
                          <a:spcPts val="800"/>
                        </a:spcAft>
                        <a:buNone/>
                      </a:pPr>
                      <a:r>
                        <a:rPr lang="en-US" sz="2000" kern="0" dirty="0">
                          <a:effectLst/>
                          <a:latin typeface="Calibri" panose="020F0502020204030204" pitchFamily="34" charset="0"/>
                          <a:cs typeface="Calibri" panose="020F0502020204030204" pitchFamily="34" charset="0"/>
                        </a:rPr>
                        <a:t>PI (Physical Impairment</a:t>
                      </a:r>
                      <a:endParaRPr lang="en-US" sz="2000" kern="100" dirty="0">
                        <a:effectLst/>
                        <a:latin typeface="Calibri" panose="020F0502020204030204" pitchFamily="34" charset="0"/>
                        <a:ea typeface="Aptos" panose="020B0004020202020204" pitchFamily="34" charset="0"/>
                        <a:cs typeface="Calibri" panose="020F0502020204030204" pitchFamily="34" charset="0"/>
                      </a:endParaRPr>
                    </a:p>
                  </a:txBody>
                  <a:tcPr marL="68580" marR="68580" marT="0" marB="0" anchor="ctr">
                    <a:solidFill>
                      <a:schemeClr val="accent2">
                        <a:lumMod val="75000"/>
                      </a:schemeClr>
                    </a:solidFill>
                  </a:tcPr>
                </a:tc>
                <a:tc>
                  <a:txBody>
                    <a:bodyPr/>
                    <a:lstStyle/>
                    <a:p>
                      <a:pPr marL="0" marR="0" algn="ctr">
                        <a:lnSpc>
                          <a:spcPct val="115000"/>
                        </a:lnSpc>
                        <a:spcAft>
                          <a:spcPts val="800"/>
                        </a:spcAft>
                        <a:buNone/>
                      </a:pPr>
                      <a:r>
                        <a:rPr lang="en-US" sz="2000" kern="0" dirty="0">
                          <a:effectLst/>
                          <a:latin typeface="Calibri" panose="020F0502020204030204" pitchFamily="34" charset="0"/>
                          <a:cs typeface="Calibri" panose="020F0502020204030204" pitchFamily="34" charset="0"/>
                        </a:rPr>
                        <a:t>−571</a:t>
                      </a:r>
                      <a:endParaRPr lang="en-US" sz="2000" kern="100" dirty="0">
                        <a:effectLst/>
                        <a:latin typeface="Calibri" panose="020F0502020204030204" pitchFamily="34" charset="0"/>
                        <a:ea typeface="Aptos" panose="020B000402020202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3143027579"/>
                  </a:ext>
                </a:extLst>
              </a:tr>
              <a:tr h="396853">
                <a:tc>
                  <a:txBody>
                    <a:bodyPr/>
                    <a:lstStyle/>
                    <a:p>
                      <a:pPr marL="0" marR="0">
                        <a:lnSpc>
                          <a:spcPct val="115000"/>
                        </a:lnSpc>
                        <a:spcAft>
                          <a:spcPts val="800"/>
                        </a:spcAft>
                        <a:buNone/>
                      </a:pPr>
                      <a:r>
                        <a:rPr lang="en-US" sz="2000" kern="0" dirty="0">
                          <a:effectLst/>
                          <a:latin typeface="Calibri" panose="020F0502020204030204" pitchFamily="34" charset="0"/>
                          <a:cs typeface="Calibri" panose="020F0502020204030204" pitchFamily="34" charset="0"/>
                        </a:rPr>
                        <a:t>CI (Cognitive Impairment)</a:t>
                      </a:r>
                      <a:endParaRPr lang="en-US" sz="2000" kern="100" dirty="0">
                        <a:effectLst/>
                        <a:latin typeface="Calibri" panose="020F0502020204030204" pitchFamily="34" charset="0"/>
                        <a:ea typeface="Aptos" panose="020B0004020202020204" pitchFamily="34" charset="0"/>
                        <a:cs typeface="Calibri" panose="020F0502020204030204" pitchFamily="34" charset="0"/>
                      </a:endParaRPr>
                    </a:p>
                  </a:txBody>
                  <a:tcPr marL="68580" marR="68580" marT="0" marB="0" anchor="ctr">
                    <a:lnB w="12700" cmpd="sng">
                      <a:noFill/>
                    </a:lnB>
                    <a:solidFill>
                      <a:schemeClr val="accent2">
                        <a:lumMod val="75000"/>
                      </a:schemeClr>
                    </a:solidFill>
                  </a:tcPr>
                </a:tc>
                <a:tc>
                  <a:txBody>
                    <a:bodyPr/>
                    <a:lstStyle/>
                    <a:p>
                      <a:pPr marL="0" marR="0" algn="ctr">
                        <a:lnSpc>
                          <a:spcPct val="115000"/>
                        </a:lnSpc>
                        <a:spcAft>
                          <a:spcPts val="800"/>
                        </a:spcAft>
                        <a:buNone/>
                      </a:pPr>
                      <a:r>
                        <a:rPr lang="en-US" sz="2000" kern="0" dirty="0">
                          <a:effectLst/>
                          <a:latin typeface="Calibri" panose="020F0502020204030204" pitchFamily="34" charset="0"/>
                          <a:cs typeface="Calibri" panose="020F0502020204030204" pitchFamily="34" charset="0"/>
                        </a:rPr>
                        <a:t>  250</a:t>
                      </a:r>
                      <a:endParaRPr lang="en-US" sz="2000" kern="100" dirty="0">
                        <a:effectLst/>
                        <a:latin typeface="Calibri" panose="020F0502020204030204" pitchFamily="34" charset="0"/>
                        <a:ea typeface="Aptos" panose="020B0004020202020204" pitchFamily="34" charset="0"/>
                        <a:cs typeface="Calibri" panose="020F0502020204030204" pitchFamily="34" charset="0"/>
                      </a:endParaRPr>
                    </a:p>
                  </a:txBody>
                  <a:tcPr marL="68580" marR="68580" marT="0" marB="0" anchor="ctr">
                    <a:lnB w="12700" cmpd="sng">
                      <a:noFill/>
                    </a:lnB>
                    <a:solidFill>
                      <a:srgbClr val="FDD6CC"/>
                    </a:solidFill>
                  </a:tcPr>
                </a:tc>
                <a:extLst>
                  <a:ext uri="{0D108BD9-81ED-4DB2-BD59-A6C34878D82A}">
                    <a16:rowId xmlns:a16="http://schemas.microsoft.com/office/drawing/2014/main" val="1584967216"/>
                  </a:ext>
                </a:extLst>
              </a:tr>
              <a:tr h="435512">
                <a:tc>
                  <a:txBody>
                    <a:bodyPr/>
                    <a:lstStyle/>
                    <a:p>
                      <a:pPr marL="0" marR="0">
                        <a:lnSpc>
                          <a:spcPct val="115000"/>
                        </a:lnSpc>
                        <a:spcAft>
                          <a:spcPts val="800"/>
                        </a:spcAft>
                        <a:buNone/>
                      </a:pPr>
                      <a:r>
                        <a:rPr lang="en-US" sz="2000" kern="0" dirty="0">
                          <a:effectLst/>
                          <a:latin typeface="Calibri" panose="020F0502020204030204" pitchFamily="34" charset="0"/>
                          <a:cs typeface="Calibri" panose="020F0502020204030204" pitchFamily="34" charset="0"/>
                        </a:rPr>
                        <a:t>BVI (Blind &amp; Visual Impairment)</a:t>
                      </a:r>
                      <a:endParaRPr lang="en-US" sz="2000" kern="100" dirty="0">
                        <a:effectLst/>
                        <a:latin typeface="Calibri" panose="020F0502020204030204" pitchFamily="34" charset="0"/>
                        <a:ea typeface="Aptos" panose="020B0004020202020204" pitchFamily="34" charset="0"/>
                        <a:cs typeface="Calibri" panose="020F0502020204030204" pitchFamily="34"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pPr marL="0" marR="0" algn="ctr">
                        <a:lnSpc>
                          <a:spcPct val="115000"/>
                        </a:lnSpc>
                        <a:spcAft>
                          <a:spcPts val="800"/>
                        </a:spcAft>
                        <a:buNone/>
                      </a:pPr>
                      <a:r>
                        <a:rPr lang="en-US" sz="2000" kern="0" dirty="0">
                          <a:effectLst/>
                          <a:latin typeface="Calibri" panose="020F0502020204030204" pitchFamily="34" charset="0"/>
                          <a:cs typeface="Calibri" panose="020F0502020204030204" pitchFamily="34" charset="0"/>
                        </a:rPr>
                        <a:t>  551</a:t>
                      </a:r>
                      <a:endParaRPr lang="en-US" sz="2000" kern="100" dirty="0">
                        <a:effectLst/>
                        <a:latin typeface="Calibri" panose="020F0502020204030204" pitchFamily="34" charset="0"/>
                        <a:ea typeface="Aptos" panose="020B0004020202020204" pitchFamily="34" charset="0"/>
                        <a:cs typeface="Calibri" panose="020F0502020204030204" pitchFamily="34"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9318075"/>
                  </a:ext>
                </a:extLst>
              </a:tr>
              <a:tr h="435512">
                <a:tc>
                  <a:txBody>
                    <a:bodyPr/>
                    <a:lstStyle/>
                    <a:p>
                      <a:pPr marL="0" marR="0">
                        <a:lnSpc>
                          <a:spcPct val="115000"/>
                        </a:lnSpc>
                        <a:spcAft>
                          <a:spcPts val="800"/>
                        </a:spcAft>
                        <a:buNone/>
                      </a:pPr>
                      <a:r>
                        <a:rPr lang="en-US" sz="2000" kern="0" dirty="0">
                          <a:effectLst/>
                          <a:latin typeface="Calibri" panose="020F0502020204030204" pitchFamily="34" charset="0"/>
                          <a:cs typeface="Calibri" panose="020F0502020204030204" pitchFamily="34" charset="0"/>
                        </a:rPr>
                        <a:t>ASD</a:t>
                      </a:r>
                      <a:endParaRPr lang="en-US" sz="2000" kern="100" dirty="0">
                        <a:effectLst/>
                        <a:latin typeface="Calibri" panose="020F0502020204030204" pitchFamily="34" charset="0"/>
                        <a:ea typeface="Aptos" panose="020B0004020202020204" pitchFamily="34" charset="0"/>
                        <a:cs typeface="Calibri" panose="020F0502020204030204" pitchFamily="34" charset="0"/>
                      </a:endParaRPr>
                    </a:p>
                  </a:txBody>
                  <a:tcPr marL="68580" marR="68580" marT="0" marB="0" anchor="ctr">
                    <a:lnT w="12700" cap="flat" cmpd="sng" algn="ctr">
                      <a:solidFill>
                        <a:schemeClr val="tx1"/>
                      </a:solidFill>
                      <a:prstDash val="solid"/>
                      <a:round/>
                      <a:headEnd type="none" w="med" len="med"/>
                      <a:tailEnd type="none" w="med" len="med"/>
                    </a:lnT>
                    <a:solidFill>
                      <a:schemeClr val="accent2">
                        <a:lumMod val="75000"/>
                      </a:schemeClr>
                    </a:solidFill>
                  </a:tcPr>
                </a:tc>
                <a:tc>
                  <a:txBody>
                    <a:bodyPr/>
                    <a:lstStyle/>
                    <a:p>
                      <a:pPr marL="0" marR="0" algn="ctr">
                        <a:lnSpc>
                          <a:spcPct val="115000"/>
                        </a:lnSpc>
                        <a:spcAft>
                          <a:spcPts val="800"/>
                        </a:spcAft>
                        <a:buNone/>
                      </a:pPr>
                      <a:r>
                        <a:rPr lang="en-US" sz="2000" b="0" kern="0" dirty="0">
                          <a:solidFill>
                            <a:schemeClr val="bg1"/>
                          </a:solidFill>
                          <a:effectLst/>
                          <a:latin typeface="Calibri" panose="020F0502020204030204" pitchFamily="34" charset="0"/>
                          <a:cs typeface="Calibri" panose="020F0502020204030204" pitchFamily="34" charset="0"/>
                        </a:rPr>
                        <a:t>1,584</a:t>
                      </a:r>
                      <a:endParaRPr lang="en-US" sz="2000" b="0" kern="100" dirty="0">
                        <a:solidFill>
                          <a:schemeClr val="bg1"/>
                        </a:solidFill>
                        <a:effectLst/>
                        <a:latin typeface="Calibri" panose="020F0502020204030204" pitchFamily="34" charset="0"/>
                        <a:ea typeface="Aptos" panose="020B0004020202020204" pitchFamily="34" charset="0"/>
                        <a:cs typeface="Calibri" panose="020F0502020204030204" pitchFamily="34" charset="0"/>
                      </a:endParaRPr>
                    </a:p>
                  </a:txBody>
                  <a:tcPr marL="68580" marR="68580" marT="0" marB="0" anchor="ctr">
                    <a:lnT w="12700" cap="flat" cmpd="sng" algn="ctr">
                      <a:solidFill>
                        <a:schemeClr val="tx1"/>
                      </a:solidFill>
                      <a:prstDash val="solid"/>
                      <a:round/>
                      <a:headEnd type="none" w="med" len="med"/>
                      <a:tailEnd type="none" w="med" len="med"/>
                    </a:lnT>
                    <a:solidFill>
                      <a:srgbClr val="FDD6CC"/>
                    </a:solidFill>
                  </a:tcPr>
                </a:tc>
                <a:extLst>
                  <a:ext uri="{0D108BD9-81ED-4DB2-BD59-A6C34878D82A}">
                    <a16:rowId xmlns:a16="http://schemas.microsoft.com/office/drawing/2014/main" val="2900103633"/>
                  </a:ext>
                </a:extLst>
              </a:tr>
            </a:tbl>
          </a:graphicData>
        </a:graphic>
      </p:graphicFrame>
      <p:sp>
        <p:nvSpPr>
          <p:cNvPr id="8" name="TextBox 7">
            <a:extLst>
              <a:ext uri="{FF2B5EF4-FFF2-40B4-BE49-F238E27FC236}">
                <a16:creationId xmlns:a16="http://schemas.microsoft.com/office/drawing/2014/main" id="{41B8FE0B-5160-EE37-AB25-B6A11A00DE9A}"/>
              </a:ext>
            </a:extLst>
          </p:cNvPr>
          <p:cNvSpPr txBox="1"/>
          <p:nvPr/>
        </p:nvSpPr>
        <p:spPr>
          <a:xfrm>
            <a:off x="1691640" y="5181600"/>
            <a:ext cx="6172200" cy="710707"/>
          </a:xfrm>
          <a:prstGeom prst="rect">
            <a:avLst/>
          </a:prstGeom>
          <a:noFill/>
        </p:spPr>
        <p:txBody>
          <a:bodyPr wrap="square">
            <a:spAutoFit/>
          </a:bodyPr>
          <a:lstStyle/>
          <a:p>
            <a:pPr marL="0" marR="0">
              <a:lnSpc>
                <a:spcPct val="115000"/>
              </a:lnSpc>
              <a:spcAft>
                <a:spcPts val="800"/>
              </a:spcAft>
              <a:buNone/>
            </a:pPr>
            <a:r>
              <a:rPr lang="en-US" sz="1800" kern="100" dirty="0">
                <a:solidFill>
                  <a:schemeClr val="bg1"/>
                </a:solidFill>
                <a:effectLst/>
                <a:latin typeface="Calibri" panose="020F0502020204030204" pitchFamily="34" charset="0"/>
                <a:cs typeface="Calibri" panose="020F0502020204030204" pitchFamily="34" charset="0"/>
              </a:rPr>
              <a:t>NOTE: These estimates have not accounted for costs. Net benefits will be lower after subtracting costs.</a:t>
            </a:r>
            <a:endParaRPr lang="en-US" sz="1800" kern="100" dirty="0">
              <a:solidFill>
                <a:schemeClr val="bg1"/>
              </a:solidFill>
              <a:effectLst/>
              <a:latin typeface="Calibri" panose="020F0502020204030204" pitchFamily="34" charset="0"/>
              <a:ea typeface="Aptos" panose="020B000402020202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215A579B-EAC8-D712-EE37-04CF30C50D78}"/>
              </a:ext>
            </a:extLst>
          </p:cNvPr>
          <p:cNvSpPr>
            <a:spLocks noGrp="1"/>
          </p:cNvSpPr>
          <p:nvPr>
            <p:ph type="sldNum" sz="quarter" idx="12"/>
          </p:nvPr>
        </p:nvSpPr>
        <p:spPr/>
        <p:txBody>
          <a:bodyPr/>
          <a:lstStyle/>
          <a:p>
            <a:fld id="{9E519841-B96A-4DD9-B158-9961937F6A4E}" type="slidenum">
              <a:rPr lang="en-US" smtClean="0"/>
              <a:pPr/>
              <a:t>17</a:t>
            </a:fld>
            <a:endParaRPr lang="en-US" dirty="0"/>
          </a:p>
        </p:txBody>
      </p:sp>
    </p:spTree>
    <p:custDataLst>
      <p:tags r:id="rId1"/>
    </p:custDataLst>
    <p:extLst>
      <p:ext uri="{BB962C8B-B14F-4D97-AF65-F5344CB8AC3E}">
        <p14:creationId xmlns:p14="http://schemas.microsoft.com/office/powerpoint/2010/main" val="10343516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4FA0C-793E-E1D8-712C-015572C72AF7}"/>
              </a:ext>
            </a:extLst>
          </p:cNvPr>
          <p:cNvSpPr>
            <a:spLocks noGrp="1"/>
          </p:cNvSpPr>
          <p:nvPr>
            <p:ph type="title"/>
          </p:nvPr>
        </p:nvSpPr>
        <p:spPr/>
        <p:txBody>
          <a:bodyPr/>
          <a:lstStyle/>
          <a:p>
            <a:r>
              <a:rPr lang="en-US" dirty="0"/>
              <a:t>Simplified Model </a:t>
            </a:r>
            <a:r>
              <a:rPr lang="en-US" sz="3600" dirty="0"/>
              <a:t>(</a:t>
            </a:r>
            <a:r>
              <a:rPr lang="en-US" sz="3600" dirty="0">
                <a:latin typeface="Calibri" panose="020F0502020204030204" pitchFamily="34" charset="0"/>
                <a:cs typeface="Calibri" panose="020F0502020204030204" pitchFamily="34" charset="0"/>
              </a:rPr>
              <a:t>4 of 4</a:t>
            </a:r>
            <a:r>
              <a:rPr lang="en-US" sz="3600" dirty="0"/>
              <a:t>)</a:t>
            </a:r>
          </a:p>
        </p:txBody>
      </p:sp>
      <p:sp>
        <p:nvSpPr>
          <p:cNvPr id="3" name="Content Placeholder 2">
            <a:extLst>
              <a:ext uri="{FF2B5EF4-FFF2-40B4-BE49-F238E27FC236}">
                <a16:creationId xmlns:a16="http://schemas.microsoft.com/office/drawing/2014/main" id="{1864E7AA-AF47-5228-1F6A-404D551B96AE}"/>
              </a:ext>
            </a:extLst>
          </p:cNvPr>
          <p:cNvSpPr>
            <a:spLocks noGrp="1"/>
          </p:cNvSpPr>
          <p:nvPr>
            <p:ph idx="1"/>
          </p:nvPr>
        </p:nvSpPr>
        <p:spPr>
          <a:xfrm>
            <a:off x="468923" y="1981200"/>
            <a:ext cx="8229600" cy="3962400"/>
          </a:xfrm>
        </p:spPr>
        <p:txBody>
          <a:bodyPr>
            <a:normAutofit/>
          </a:bodyPr>
          <a:lstStyle/>
          <a:p>
            <a:pPr marL="0" indent="0" algn="ctr">
              <a:buNone/>
            </a:pPr>
            <a:r>
              <a:rPr lang="en-US" sz="2600" dirty="0">
                <a:solidFill>
                  <a:schemeClr val="bg1"/>
                </a:solidFill>
              </a:rPr>
              <a:t>Structural Model: </a:t>
            </a:r>
          </a:p>
          <a:p>
            <a:pPr marL="0" indent="0" algn="ctr">
              <a:spcBef>
                <a:spcPts val="600"/>
              </a:spcBef>
              <a:buNone/>
            </a:pPr>
            <a:r>
              <a:rPr lang="en-US" sz="2600" dirty="0">
                <a:solidFill>
                  <a:schemeClr val="bg1"/>
                </a:solidFill>
              </a:rPr>
              <a:t>How does it differ from the Simplified Model?</a:t>
            </a:r>
          </a:p>
          <a:p>
            <a:r>
              <a:rPr lang="en-US" sz="2600" b="0" dirty="0">
                <a:solidFill>
                  <a:schemeClr val="bg1"/>
                </a:solidFill>
              </a:rPr>
              <a:t>Controls for individual characteristics</a:t>
            </a:r>
          </a:p>
          <a:p>
            <a:r>
              <a:rPr lang="en-US" sz="2600" b="0" dirty="0">
                <a:solidFill>
                  <a:schemeClr val="bg1"/>
                </a:solidFill>
              </a:rPr>
              <a:t>Variability: Estimates vary by disability, service type, source of service, short &amp; long run</a:t>
            </a:r>
          </a:p>
          <a:p>
            <a:r>
              <a:rPr lang="en-US" sz="2600" b="0" dirty="0">
                <a:solidFill>
                  <a:schemeClr val="bg1"/>
                </a:solidFill>
              </a:rPr>
              <a:t>Formal model of service receipt and labor market outcomes</a:t>
            </a:r>
          </a:p>
        </p:txBody>
      </p:sp>
      <p:sp>
        <p:nvSpPr>
          <p:cNvPr id="4" name="Slide Number Placeholder 3">
            <a:extLst>
              <a:ext uri="{FF2B5EF4-FFF2-40B4-BE49-F238E27FC236}">
                <a16:creationId xmlns:a16="http://schemas.microsoft.com/office/drawing/2014/main" id="{7302C7BF-E7F8-5183-F24B-12C4602CA4D0}"/>
              </a:ext>
            </a:extLst>
          </p:cNvPr>
          <p:cNvSpPr>
            <a:spLocks noGrp="1"/>
          </p:cNvSpPr>
          <p:nvPr>
            <p:ph type="sldNum" sz="quarter" idx="12"/>
          </p:nvPr>
        </p:nvSpPr>
        <p:spPr/>
        <p:txBody>
          <a:bodyPr/>
          <a:lstStyle/>
          <a:p>
            <a:fld id="{9E519841-B96A-4DD9-B158-9961937F6A4E}" type="slidenum">
              <a:rPr lang="en-US" smtClean="0"/>
              <a:pPr/>
              <a:t>18</a:t>
            </a:fld>
            <a:endParaRPr lang="en-US" dirty="0"/>
          </a:p>
        </p:txBody>
      </p:sp>
    </p:spTree>
    <p:custDataLst>
      <p:tags r:id="rId1"/>
    </p:custDataLst>
    <p:extLst>
      <p:ext uri="{BB962C8B-B14F-4D97-AF65-F5344CB8AC3E}">
        <p14:creationId xmlns:p14="http://schemas.microsoft.com/office/powerpoint/2010/main" val="18543703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C6EF3-83BF-8D17-A1F7-72E1F0DA02A4}"/>
              </a:ext>
            </a:extLst>
          </p:cNvPr>
          <p:cNvSpPr>
            <a:spLocks noGrp="1"/>
          </p:cNvSpPr>
          <p:nvPr>
            <p:ph type="title"/>
          </p:nvPr>
        </p:nvSpPr>
        <p:spPr/>
        <p:txBody>
          <a:bodyPr>
            <a:normAutofit fontScale="90000"/>
          </a:bodyPr>
          <a:lstStyle/>
          <a:p>
            <a:r>
              <a:rPr lang="en-US" sz="4000" dirty="0">
                <a:latin typeface="Calibri" panose="020F0502020204030204" pitchFamily="34" charset="0"/>
                <a:cs typeface="Calibri" panose="020F0502020204030204" pitchFamily="34" charset="0"/>
              </a:rPr>
              <a:t>Challenges in Estimating Service Impacts</a:t>
            </a:r>
            <a:endParaRPr lang="en-US" sz="3600" dirty="0"/>
          </a:p>
        </p:txBody>
      </p:sp>
      <p:sp>
        <p:nvSpPr>
          <p:cNvPr id="3" name="Content Placeholder 2">
            <a:extLst>
              <a:ext uri="{FF2B5EF4-FFF2-40B4-BE49-F238E27FC236}">
                <a16:creationId xmlns:a16="http://schemas.microsoft.com/office/drawing/2014/main" id="{F9C4FBB7-9F0E-6490-329E-A578C83F8652}"/>
              </a:ext>
            </a:extLst>
          </p:cNvPr>
          <p:cNvSpPr>
            <a:spLocks noGrp="1"/>
          </p:cNvSpPr>
          <p:nvPr>
            <p:ph idx="1"/>
          </p:nvPr>
        </p:nvSpPr>
        <p:spPr>
          <a:xfrm>
            <a:off x="457200" y="1851818"/>
            <a:ext cx="8229600" cy="4244182"/>
          </a:xfrm>
        </p:spPr>
        <p:txBody>
          <a:bodyPr>
            <a:normAutofit fontScale="77500" lnSpcReduction="20000"/>
          </a:bodyPr>
          <a:lstStyle/>
          <a:p>
            <a:pPr>
              <a:lnSpc>
                <a:spcPct val="115000"/>
              </a:lnSpc>
              <a:spcBef>
                <a:spcPts val="0"/>
              </a:spcBef>
            </a:pPr>
            <a:r>
              <a:rPr lang="en-US" sz="2600" kern="100" dirty="0">
                <a:solidFill>
                  <a:schemeClr val="bg1"/>
                </a:solidFill>
                <a:latin typeface="Calibri" panose="020F0502020204030204" pitchFamily="34" charset="0"/>
                <a:ea typeface="Aptos" panose="020B0004020202020204" pitchFamily="34" charset="0"/>
                <a:cs typeface="Calibri" panose="020F0502020204030204" pitchFamily="34" charset="0"/>
              </a:rPr>
              <a:t>Estimating  different impacts for different service categories and sources</a:t>
            </a:r>
          </a:p>
          <a:p>
            <a:pPr>
              <a:lnSpc>
                <a:spcPct val="115000"/>
              </a:lnSpc>
              <a:spcBef>
                <a:spcPts val="600"/>
              </a:spcBef>
            </a:pPr>
            <a:r>
              <a:rPr lang="en-US" sz="2600" kern="100" dirty="0">
                <a:solidFill>
                  <a:schemeClr val="bg1"/>
                </a:solidFill>
                <a:effectLst/>
                <a:latin typeface="Calibri" panose="020F0502020204030204" pitchFamily="34" charset="0"/>
                <a:ea typeface="Aptos" panose="020B0004020202020204" pitchFamily="34" charset="0"/>
                <a:cs typeface="Calibri" panose="020F0502020204030204" pitchFamily="34" charset="0"/>
              </a:rPr>
              <a:t>Aggregating Services, 12 currently:</a:t>
            </a:r>
          </a:p>
          <a:p>
            <a:pPr marL="800100" indent="0">
              <a:lnSpc>
                <a:spcPct val="115000"/>
              </a:lnSpc>
              <a:spcBef>
                <a:spcPts val="0"/>
              </a:spcBef>
              <a:buNone/>
            </a:pPr>
            <a:r>
              <a:rPr lang="en-US" kern="100" dirty="0">
                <a:solidFill>
                  <a:schemeClr val="bg1"/>
                </a:solidFill>
                <a:effectLst/>
                <a:latin typeface="Calibri" panose="020F0502020204030204" pitchFamily="34" charset="0"/>
                <a:ea typeface="Aptos" panose="020B0004020202020204" pitchFamily="34" charset="0"/>
                <a:cs typeface="Calibri" panose="020F0502020204030204" pitchFamily="34" charset="0"/>
              </a:rPr>
              <a:t>Assessment</a:t>
            </a:r>
          </a:p>
          <a:p>
            <a:pPr marL="800100" indent="0">
              <a:lnSpc>
                <a:spcPct val="115000"/>
              </a:lnSpc>
              <a:spcBef>
                <a:spcPts val="0"/>
              </a:spcBef>
              <a:buNone/>
            </a:pPr>
            <a:r>
              <a:rPr lang="en-US" kern="100" dirty="0">
                <a:solidFill>
                  <a:schemeClr val="bg1"/>
                </a:solidFill>
                <a:effectLst/>
                <a:latin typeface="Calibri" panose="020F0502020204030204" pitchFamily="34" charset="0"/>
                <a:ea typeface="Aptos" panose="020B0004020202020204" pitchFamily="34" charset="0"/>
                <a:cs typeface="Calibri" panose="020F0502020204030204" pitchFamily="34" charset="0"/>
              </a:rPr>
              <a:t>Disability &amp; Treatment</a:t>
            </a:r>
          </a:p>
          <a:p>
            <a:pPr marL="800100" indent="0">
              <a:lnSpc>
                <a:spcPct val="115000"/>
              </a:lnSpc>
              <a:spcBef>
                <a:spcPts val="0"/>
              </a:spcBef>
              <a:buNone/>
            </a:pPr>
            <a:r>
              <a:rPr lang="en-US" kern="100" dirty="0">
                <a:solidFill>
                  <a:schemeClr val="bg1"/>
                </a:solidFill>
                <a:effectLst/>
                <a:latin typeface="Calibri" panose="020F0502020204030204" pitchFamily="34" charset="0"/>
                <a:ea typeface="Aptos" panose="020B0004020202020204" pitchFamily="34" charset="0"/>
                <a:cs typeface="Calibri" panose="020F0502020204030204" pitchFamily="34" charset="0"/>
              </a:rPr>
              <a:t>Education</a:t>
            </a:r>
          </a:p>
          <a:p>
            <a:pPr marL="800100" indent="0">
              <a:lnSpc>
                <a:spcPct val="115000"/>
              </a:lnSpc>
              <a:spcBef>
                <a:spcPts val="0"/>
              </a:spcBef>
              <a:buNone/>
            </a:pPr>
            <a:r>
              <a:rPr lang="en-US" kern="100" dirty="0">
                <a:solidFill>
                  <a:schemeClr val="bg1"/>
                </a:solidFill>
                <a:effectLst/>
                <a:latin typeface="Calibri" panose="020F0502020204030204" pitchFamily="34" charset="0"/>
                <a:ea typeface="Aptos" panose="020B0004020202020204" pitchFamily="34" charset="0"/>
                <a:cs typeface="Calibri" panose="020F0502020204030204" pitchFamily="34" charset="0"/>
              </a:rPr>
              <a:t>Job Training</a:t>
            </a:r>
          </a:p>
          <a:p>
            <a:pPr marL="800100" indent="0">
              <a:lnSpc>
                <a:spcPct val="115000"/>
              </a:lnSpc>
              <a:spcBef>
                <a:spcPts val="0"/>
              </a:spcBef>
              <a:buNone/>
            </a:pPr>
            <a:r>
              <a:rPr lang="en-US" kern="100" dirty="0">
                <a:solidFill>
                  <a:schemeClr val="bg1"/>
                </a:solidFill>
                <a:effectLst/>
                <a:latin typeface="Calibri" panose="020F0502020204030204" pitchFamily="34" charset="0"/>
                <a:ea typeface="Aptos" panose="020B0004020202020204" pitchFamily="34" charset="0"/>
                <a:cs typeface="Calibri" panose="020F0502020204030204" pitchFamily="34" charset="0"/>
              </a:rPr>
              <a:t>Job Search and Placement</a:t>
            </a:r>
          </a:p>
          <a:p>
            <a:pPr marL="800100" indent="0">
              <a:lnSpc>
                <a:spcPct val="115000"/>
              </a:lnSpc>
              <a:spcBef>
                <a:spcPts val="0"/>
              </a:spcBef>
              <a:buNone/>
            </a:pPr>
            <a:r>
              <a:rPr lang="en-US" kern="100" dirty="0">
                <a:solidFill>
                  <a:schemeClr val="bg1"/>
                </a:solidFill>
                <a:effectLst/>
                <a:latin typeface="Calibri" panose="020F0502020204030204" pitchFamily="34" charset="0"/>
                <a:ea typeface="Aptos" panose="020B0004020202020204" pitchFamily="34" charset="0"/>
                <a:cs typeface="Calibri" panose="020F0502020204030204" pitchFamily="34" charset="0"/>
              </a:rPr>
              <a:t>Supported Employment</a:t>
            </a:r>
          </a:p>
          <a:p>
            <a:pPr marL="800100" indent="0">
              <a:lnSpc>
                <a:spcPct val="115000"/>
              </a:lnSpc>
              <a:spcBef>
                <a:spcPts val="0"/>
              </a:spcBef>
              <a:buNone/>
            </a:pPr>
            <a:r>
              <a:rPr lang="en-US" kern="100" dirty="0">
                <a:solidFill>
                  <a:schemeClr val="bg1"/>
                </a:solidFill>
                <a:effectLst/>
                <a:latin typeface="Calibri" panose="020F0502020204030204" pitchFamily="34" charset="0"/>
                <a:ea typeface="Aptos" panose="020B0004020202020204" pitchFamily="34" charset="0"/>
                <a:cs typeface="Calibri" panose="020F0502020204030204" pitchFamily="34" charset="0"/>
              </a:rPr>
              <a:t>Other supports</a:t>
            </a:r>
          </a:p>
          <a:p>
            <a:pPr marL="800100" indent="0">
              <a:lnSpc>
                <a:spcPct val="115000"/>
              </a:lnSpc>
              <a:spcBef>
                <a:spcPts val="0"/>
              </a:spcBef>
              <a:buNone/>
            </a:pPr>
            <a:r>
              <a:rPr lang="en-US" kern="100" dirty="0">
                <a:solidFill>
                  <a:schemeClr val="bg1"/>
                </a:solidFill>
                <a:effectLst/>
                <a:latin typeface="Calibri" panose="020F0502020204030204" pitchFamily="34" charset="0"/>
                <a:ea typeface="Aptos" panose="020B0004020202020204" pitchFamily="34" charset="0"/>
                <a:cs typeface="Calibri" panose="020F0502020204030204" pitchFamily="34" charset="0"/>
              </a:rPr>
              <a:t>Benefits</a:t>
            </a:r>
          </a:p>
          <a:p>
            <a:pPr marL="800100" indent="0">
              <a:lnSpc>
                <a:spcPct val="115000"/>
              </a:lnSpc>
              <a:spcBef>
                <a:spcPts val="0"/>
              </a:spcBef>
              <a:buNone/>
            </a:pPr>
            <a:r>
              <a:rPr lang="en-US" kern="100" dirty="0">
                <a:solidFill>
                  <a:schemeClr val="bg1"/>
                </a:solidFill>
                <a:effectLst/>
                <a:latin typeface="Calibri" panose="020F0502020204030204" pitchFamily="34" charset="0"/>
                <a:ea typeface="Aptos" panose="020B0004020202020204" pitchFamily="34" charset="0"/>
                <a:cs typeface="Calibri" panose="020F0502020204030204" pitchFamily="34" charset="0"/>
              </a:rPr>
              <a:t>Disability Accommodation</a:t>
            </a:r>
          </a:p>
          <a:p>
            <a:pPr marL="800100" indent="0">
              <a:lnSpc>
                <a:spcPct val="115000"/>
              </a:lnSpc>
              <a:spcBef>
                <a:spcPts val="0"/>
              </a:spcBef>
              <a:buNone/>
            </a:pPr>
            <a:r>
              <a:rPr lang="en-US" kern="100" dirty="0">
                <a:solidFill>
                  <a:schemeClr val="bg1"/>
                </a:solidFill>
                <a:effectLst/>
                <a:latin typeface="Calibri" panose="020F0502020204030204" pitchFamily="34" charset="0"/>
                <a:ea typeface="Aptos" panose="020B0004020202020204" pitchFamily="34" charset="0"/>
                <a:cs typeface="Calibri" panose="020F0502020204030204" pitchFamily="34" charset="0"/>
              </a:rPr>
              <a:t>Adjustment to Disability</a:t>
            </a:r>
          </a:p>
          <a:p>
            <a:pPr marL="800100" indent="0">
              <a:lnSpc>
                <a:spcPct val="115000"/>
              </a:lnSpc>
              <a:spcBef>
                <a:spcPts val="0"/>
              </a:spcBef>
              <a:buNone/>
            </a:pPr>
            <a:r>
              <a:rPr lang="en-US" kern="100" dirty="0">
                <a:solidFill>
                  <a:schemeClr val="bg1"/>
                </a:solidFill>
                <a:effectLst/>
                <a:latin typeface="Calibri" panose="020F0502020204030204" pitchFamily="34" charset="0"/>
                <a:ea typeface="Aptos" panose="020B0004020202020204" pitchFamily="34" charset="0"/>
                <a:cs typeface="Calibri" panose="020F0502020204030204" pitchFamily="34" charset="0"/>
              </a:rPr>
              <a:t>Rehabilitation Technology</a:t>
            </a:r>
          </a:p>
          <a:p>
            <a:pPr marL="800100" indent="0">
              <a:lnSpc>
                <a:spcPct val="115000"/>
              </a:lnSpc>
              <a:spcBef>
                <a:spcPts val="0"/>
              </a:spcBef>
              <a:buNone/>
            </a:pPr>
            <a:r>
              <a:rPr lang="en-US" kern="100" dirty="0">
                <a:solidFill>
                  <a:schemeClr val="bg1"/>
                </a:solidFill>
                <a:latin typeface="Calibri" panose="020F0502020204030204" pitchFamily="34" charset="0"/>
                <a:ea typeface="Aptos" panose="020B0004020202020204" pitchFamily="34" charset="0"/>
                <a:cs typeface="Calibri" panose="020F0502020204030204" pitchFamily="34" charset="0"/>
              </a:rPr>
              <a:t>Other Services</a:t>
            </a:r>
          </a:p>
        </p:txBody>
      </p:sp>
      <p:sp>
        <p:nvSpPr>
          <p:cNvPr id="4" name="Slide Number Placeholder 3">
            <a:extLst>
              <a:ext uri="{FF2B5EF4-FFF2-40B4-BE49-F238E27FC236}">
                <a16:creationId xmlns:a16="http://schemas.microsoft.com/office/drawing/2014/main" id="{3D0C0CFF-4A09-C18A-6401-4E81431032CB}"/>
              </a:ext>
            </a:extLst>
          </p:cNvPr>
          <p:cNvSpPr>
            <a:spLocks noGrp="1"/>
          </p:cNvSpPr>
          <p:nvPr>
            <p:ph type="sldNum" sz="quarter" idx="12"/>
          </p:nvPr>
        </p:nvSpPr>
        <p:spPr/>
        <p:txBody>
          <a:bodyPr/>
          <a:lstStyle/>
          <a:p>
            <a:fld id="{9E519841-B96A-4DD9-B158-9961937F6A4E}" type="slidenum">
              <a:rPr lang="en-US" smtClean="0"/>
              <a:pPr/>
              <a:t>19</a:t>
            </a:fld>
            <a:endParaRPr lang="en-US" dirty="0"/>
          </a:p>
        </p:txBody>
      </p:sp>
    </p:spTree>
    <p:custDataLst>
      <p:tags r:id="rId1"/>
    </p:custDataLst>
    <p:extLst>
      <p:ext uri="{BB962C8B-B14F-4D97-AF65-F5344CB8AC3E}">
        <p14:creationId xmlns:p14="http://schemas.microsoft.com/office/powerpoint/2010/main" val="4067723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VR-ROI Project Team</a:t>
            </a:r>
          </a:p>
        </p:txBody>
      </p:sp>
      <p:sp>
        <p:nvSpPr>
          <p:cNvPr id="3" name="Content Placeholder 2"/>
          <p:cNvSpPr>
            <a:spLocks noGrp="1"/>
          </p:cNvSpPr>
          <p:nvPr>
            <p:ph idx="1"/>
          </p:nvPr>
        </p:nvSpPr>
        <p:spPr/>
        <p:txBody>
          <a:bodyPr/>
          <a:lstStyle/>
          <a:p>
            <a:pPr>
              <a:spcBef>
                <a:spcPts val="0"/>
              </a:spcBef>
            </a:pPr>
            <a:r>
              <a:rPr lang="en-US" dirty="0">
                <a:solidFill>
                  <a:schemeClr val="bg1"/>
                </a:solidFill>
              </a:rPr>
              <a:t>George Washington University – Maureen McGuire-Kuletz, Joe Ashley, Crystal Garry, and John Walsh</a:t>
            </a:r>
          </a:p>
          <a:p>
            <a:pPr>
              <a:spcBef>
                <a:spcPts val="900"/>
              </a:spcBef>
            </a:pPr>
            <a:r>
              <a:rPr lang="en-US" dirty="0">
                <a:solidFill>
                  <a:schemeClr val="bg1"/>
                </a:solidFill>
              </a:rPr>
              <a:t>University of Richmond (Emeritus) – Bob Schmidt</a:t>
            </a:r>
          </a:p>
          <a:p>
            <a:pPr>
              <a:spcBef>
                <a:spcPts val="900"/>
              </a:spcBef>
            </a:pPr>
            <a:r>
              <a:rPr lang="en-US" dirty="0">
                <a:solidFill>
                  <a:schemeClr val="bg1"/>
                </a:solidFill>
              </a:rPr>
              <a:t>University of Virginia – John Pepper</a:t>
            </a:r>
          </a:p>
          <a:p>
            <a:pPr>
              <a:spcBef>
                <a:spcPts val="900"/>
              </a:spcBef>
            </a:pPr>
            <a:r>
              <a:rPr lang="en-US" dirty="0">
                <a:solidFill>
                  <a:schemeClr val="bg1"/>
                </a:solidFill>
              </a:rPr>
              <a:t>Stony Brook University – Steven Stern</a:t>
            </a:r>
          </a:p>
          <a:p>
            <a:pPr>
              <a:spcBef>
                <a:spcPts val="900"/>
              </a:spcBef>
            </a:pPr>
            <a:r>
              <a:rPr lang="en-US" dirty="0">
                <a:solidFill>
                  <a:schemeClr val="bg1"/>
                </a:solidFill>
              </a:rPr>
              <a:t>University of Chicago – Chris Clapp</a:t>
            </a:r>
          </a:p>
          <a:p>
            <a:pPr>
              <a:spcBef>
                <a:spcPts val="900"/>
              </a:spcBef>
            </a:pPr>
            <a:r>
              <a:rPr lang="en-US" dirty="0">
                <a:solidFill>
                  <a:schemeClr val="bg1"/>
                </a:solidFill>
              </a:rPr>
              <a:t>University of Montana Rural Institute – Catherine Ipsen</a:t>
            </a:r>
          </a:p>
        </p:txBody>
      </p:sp>
      <p:sp>
        <p:nvSpPr>
          <p:cNvPr id="4" name="Slide Number Placeholder 3"/>
          <p:cNvSpPr>
            <a:spLocks noGrp="1"/>
          </p:cNvSpPr>
          <p:nvPr>
            <p:ph type="sldNum" sz="quarter" idx="12"/>
          </p:nvPr>
        </p:nvSpPr>
        <p:spPr/>
        <p:txBody>
          <a:bodyPr/>
          <a:lstStyle/>
          <a:p>
            <a:fld id="{9E519841-B96A-4DD9-B158-9961937F6A4E}" type="slidenum">
              <a:rPr lang="en-US" smtClean="0"/>
              <a:pPr/>
              <a:t>2</a:t>
            </a:fld>
            <a:endParaRPr lang="en-US" dirty="0"/>
          </a:p>
        </p:txBody>
      </p:sp>
    </p:spTree>
    <p:custDataLst>
      <p:tags r:id="rId1"/>
    </p:custDataLst>
    <p:extLst>
      <p:ext uri="{BB962C8B-B14F-4D97-AF65-F5344CB8AC3E}">
        <p14:creationId xmlns:p14="http://schemas.microsoft.com/office/powerpoint/2010/main" val="17313932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04C54-5937-FC49-1887-71C0D3C046B2}"/>
              </a:ext>
            </a:extLst>
          </p:cNvPr>
          <p:cNvSpPr>
            <a:spLocks noGrp="1"/>
          </p:cNvSpPr>
          <p:nvPr>
            <p:ph type="title"/>
          </p:nvPr>
        </p:nvSpPr>
        <p:spPr>
          <a:xfrm>
            <a:off x="381000" y="266699"/>
            <a:ext cx="8382000" cy="1143000"/>
          </a:xfrm>
        </p:spPr>
        <p:txBody>
          <a:bodyPr>
            <a:noAutofit/>
          </a:bodyPr>
          <a:lstStyle/>
          <a:p>
            <a:r>
              <a:rPr lang="en-US" sz="4000" dirty="0"/>
              <a:t>Wrap-up &amp; Questions</a:t>
            </a:r>
          </a:p>
        </p:txBody>
      </p:sp>
      <p:sp>
        <p:nvSpPr>
          <p:cNvPr id="3" name="Content Placeholder 2">
            <a:extLst>
              <a:ext uri="{FF2B5EF4-FFF2-40B4-BE49-F238E27FC236}">
                <a16:creationId xmlns:a16="http://schemas.microsoft.com/office/drawing/2014/main" id="{9C758157-2CFA-C1C1-212B-943C41D1D0EF}"/>
              </a:ext>
            </a:extLst>
          </p:cNvPr>
          <p:cNvSpPr>
            <a:spLocks noGrp="1"/>
          </p:cNvSpPr>
          <p:nvPr>
            <p:ph idx="1"/>
          </p:nvPr>
        </p:nvSpPr>
        <p:spPr>
          <a:xfrm>
            <a:off x="457200" y="2286000"/>
            <a:ext cx="8229600" cy="3733801"/>
          </a:xfrm>
        </p:spPr>
        <p:txBody>
          <a:bodyPr>
            <a:normAutofit/>
          </a:bodyPr>
          <a:lstStyle/>
          <a:p>
            <a:pPr marL="0" indent="0" algn="ctr">
              <a:spcBef>
                <a:spcPts val="900"/>
              </a:spcBef>
              <a:buNone/>
            </a:pPr>
            <a:r>
              <a:rPr lang="en-US" sz="2800" dirty="0">
                <a:solidFill>
                  <a:schemeClr val="bg1"/>
                </a:solidFill>
              </a:rPr>
              <a:t>Contact Information</a:t>
            </a:r>
          </a:p>
          <a:p>
            <a:pPr>
              <a:spcBef>
                <a:spcPts val="1200"/>
              </a:spcBef>
              <a:buClr>
                <a:schemeClr val="bg1"/>
              </a:buClr>
            </a:pPr>
            <a:r>
              <a:rPr lang="en-US" sz="2800" b="0" dirty="0">
                <a:solidFill>
                  <a:schemeClr val="bg1"/>
                </a:solidFill>
              </a:rPr>
              <a:t>Bob Schmidt	</a:t>
            </a:r>
            <a:r>
              <a:rPr lang="en-US" sz="2800" b="0" dirty="0">
                <a:solidFill>
                  <a:schemeClr val="bg1"/>
                </a:solidFill>
                <a:hlinkClick r:id="rId3">
                  <a:extLst>
                    <a:ext uri="{A12FA001-AC4F-418D-AE19-62706E023703}">
                      <ahyp:hlinkClr xmlns:ahyp="http://schemas.microsoft.com/office/drawing/2018/hyperlinkcolor" val="tx"/>
                    </a:ext>
                  </a:extLst>
                </a:hlinkClick>
              </a:rPr>
              <a:t>rschmidt@richmond.edu</a:t>
            </a:r>
            <a:r>
              <a:rPr lang="en-US" sz="2800" b="0" dirty="0">
                <a:solidFill>
                  <a:schemeClr val="bg1"/>
                </a:solidFill>
              </a:rPr>
              <a:t> </a:t>
            </a:r>
          </a:p>
          <a:p>
            <a:pPr>
              <a:spcBef>
                <a:spcPts val="1200"/>
              </a:spcBef>
              <a:buClr>
                <a:schemeClr val="bg1"/>
              </a:buClr>
            </a:pPr>
            <a:r>
              <a:rPr lang="en-US" sz="2800" b="0" dirty="0">
                <a:solidFill>
                  <a:schemeClr val="bg1"/>
                </a:solidFill>
              </a:rPr>
              <a:t>Chris Clapp	</a:t>
            </a:r>
            <a:r>
              <a:rPr lang="en-US" sz="2800" b="0" dirty="0">
                <a:solidFill>
                  <a:schemeClr val="bg1"/>
                </a:solidFill>
                <a:hlinkClick r:id="rId4">
                  <a:extLst>
                    <a:ext uri="{A12FA001-AC4F-418D-AE19-62706E023703}">
                      <ahyp:hlinkClr xmlns:ahyp="http://schemas.microsoft.com/office/drawing/2018/hyperlinkcolor" val="tx"/>
                    </a:ext>
                  </a:extLst>
                </a:hlinkClick>
              </a:rPr>
              <a:t>cclapp@uchicago.edu</a:t>
            </a:r>
            <a:r>
              <a:rPr lang="en-US" sz="2800" b="0" dirty="0">
                <a:solidFill>
                  <a:schemeClr val="bg1"/>
                </a:solidFill>
              </a:rPr>
              <a:t> </a:t>
            </a:r>
          </a:p>
          <a:p>
            <a:pPr>
              <a:spcBef>
                <a:spcPts val="1200"/>
              </a:spcBef>
              <a:buClr>
                <a:schemeClr val="bg1"/>
              </a:buClr>
            </a:pPr>
            <a:r>
              <a:rPr lang="en-US" sz="2800" b="0" dirty="0">
                <a:solidFill>
                  <a:schemeClr val="bg1"/>
                </a:solidFill>
              </a:rPr>
              <a:t>Steven Stern	</a:t>
            </a:r>
            <a:r>
              <a:rPr lang="en-US" sz="2800" b="0" dirty="0">
                <a:solidFill>
                  <a:schemeClr val="bg1"/>
                </a:solidFill>
                <a:hlinkClick r:id="rId5">
                  <a:extLst>
                    <a:ext uri="{A12FA001-AC4F-418D-AE19-62706E023703}">
                      <ahyp:hlinkClr xmlns:ahyp="http://schemas.microsoft.com/office/drawing/2018/hyperlinkcolor" val="tx"/>
                    </a:ext>
                  </a:extLst>
                </a:hlinkClick>
              </a:rPr>
              <a:t>steven.stern@stonybrook.edu</a:t>
            </a:r>
            <a:r>
              <a:rPr lang="en-US" sz="2800" b="0" dirty="0">
                <a:solidFill>
                  <a:schemeClr val="bg1"/>
                </a:solidFill>
              </a:rPr>
              <a:t> </a:t>
            </a:r>
          </a:p>
          <a:p>
            <a:pPr>
              <a:spcBef>
                <a:spcPts val="1200"/>
              </a:spcBef>
              <a:buClr>
                <a:schemeClr val="bg1"/>
              </a:buClr>
            </a:pPr>
            <a:r>
              <a:rPr lang="en-US" sz="2800" b="0" dirty="0">
                <a:solidFill>
                  <a:schemeClr val="bg1"/>
                </a:solidFill>
              </a:rPr>
              <a:t>John Pepper	</a:t>
            </a:r>
            <a:r>
              <a:rPr lang="en-US" sz="2800" b="0" dirty="0">
                <a:solidFill>
                  <a:schemeClr val="bg1"/>
                </a:solidFill>
                <a:hlinkClick r:id="rId6">
                  <a:extLst>
                    <a:ext uri="{A12FA001-AC4F-418D-AE19-62706E023703}">
                      <ahyp:hlinkClr xmlns:ahyp="http://schemas.microsoft.com/office/drawing/2018/hyperlinkcolor" val="tx"/>
                    </a:ext>
                  </a:extLst>
                </a:hlinkClick>
              </a:rPr>
              <a:t>jvp3m@virginia.edu</a:t>
            </a:r>
            <a:r>
              <a:rPr lang="en-US" sz="2800" b="0" dirty="0">
                <a:solidFill>
                  <a:schemeClr val="bg1"/>
                </a:solidFill>
              </a:rPr>
              <a:t> </a:t>
            </a:r>
          </a:p>
        </p:txBody>
      </p:sp>
      <p:sp>
        <p:nvSpPr>
          <p:cNvPr id="4" name="Slide Number Placeholder 3">
            <a:extLst>
              <a:ext uri="{FF2B5EF4-FFF2-40B4-BE49-F238E27FC236}">
                <a16:creationId xmlns:a16="http://schemas.microsoft.com/office/drawing/2014/main" id="{4CA85F97-B298-9C30-E32B-A8ABC2F2F690}"/>
              </a:ext>
            </a:extLst>
          </p:cNvPr>
          <p:cNvSpPr>
            <a:spLocks noGrp="1"/>
          </p:cNvSpPr>
          <p:nvPr>
            <p:ph type="sldNum" sz="quarter" idx="12"/>
          </p:nvPr>
        </p:nvSpPr>
        <p:spPr/>
        <p:txBody>
          <a:bodyPr/>
          <a:lstStyle/>
          <a:p>
            <a:fld id="{9E519841-B96A-4DD9-B158-9961937F6A4E}" type="slidenum">
              <a:rPr lang="en-US" smtClean="0"/>
              <a:pPr/>
              <a:t>20</a:t>
            </a:fld>
            <a:endParaRPr lang="en-US" dirty="0"/>
          </a:p>
        </p:txBody>
      </p:sp>
    </p:spTree>
    <p:custDataLst>
      <p:tags r:id="rId1"/>
    </p:custDataLst>
    <p:extLst>
      <p:ext uri="{BB962C8B-B14F-4D97-AF65-F5344CB8AC3E}">
        <p14:creationId xmlns:p14="http://schemas.microsoft.com/office/powerpoint/2010/main" val="4029512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58447F-F0E1-DA84-7295-AC9CDB117E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C1149D-D9A2-E130-E548-3C07C04D8A26}"/>
              </a:ext>
            </a:extLst>
          </p:cNvPr>
          <p:cNvSpPr>
            <a:spLocks noGrp="1"/>
          </p:cNvSpPr>
          <p:nvPr>
            <p:ph type="title"/>
          </p:nvPr>
        </p:nvSpPr>
        <p:spPr/>
        <p:txBody>
          <a:bodyPr/>
          <a:lstStyle/>
          <a:p>
            <a:r>
              <a:rPr lang="en-US" dirty="0">
                <a:solidFill>
                  <a:srgbClr val="020592"/>
                </a:solidFill>
              </a:rPr>
              <a:t>Objectives for Today</a:t>
            </a:r>
          </a:p>
        </p:txBody>
      </p:sp>
      <p:sp>
        <p:nvSpPr>
          <p:cNvPr id="3" name="Content Placeholder 2">
            <a:extLst>
              <a:ext uri="{FF2B5EF4-FFF2-40B4-BE49-F238E27FC236}">
                <a16:creationId xmlns:a16="http://schemas.microsoft.com/office/drawing/2014/main" id="{8039F3EB-408A-6066-F462-94FEC0834385}"/>
              </a:ext>
            </a:extLst>
          </p:cNvPr>
          <p:cNvSpPr>
            <a:spLocks noGrp="1"/>
          </p:cNvSpPr>
          <p:nvPr>
            <p:ph idx="1"/>
          </p:nvPr>
        </p:nvSpPr>
        <p:spPr>
          <a:xfrm>
            <a:off x="457200" y="1905000"/>
            <a:ext cx="8229600" cy="4114801"/>
          </a:xfrm>
        </p:spPr>
        <p:txBody>
          <a:bodyPr>
            <a:normAutofit/>
          </a:bodyPr>
          <a:lstStyle/>
          <a:p>
            <a:pPr lvl="0"/>
            <a:r>
              <a:rPr lang="en-US" sz="2600" b="0" dirty="0">
                <a:solidFill>
                  <a:schemeClr val="bg1"/>
                </a:solidFill>
              </a:rPr>
              <a:t>Solicit feedback on the structural and simplified ROI models, including trade-offs between model detail and ease of implementation.</a:t>
            </a:r>
          </a:p>
          <a:p>
            <a:pPr lvl="0"/>
            <a:r>
              <a:rPr lang="en-US" sz="2600" b="0" dirty="0">
                <a:solidFill>
                  <a:schemeClr val="bg1"/>
                </a:solidFill>
              </a:rPr>
              <a:t>Gain insights on integrating rapid engagement and service intensity into ROI models.</a:t>
            </a:r>
          </a:p>
          <a:p>
            <a:pPr lvl="0"/>
            <a:r>
              <a:rPr lang="en-US" sz="2600" b="0" dirty="0">
                <a:solidFill>
                  <a:schemeClr val="bg1"/>
                </a:solidFill>
              </a:rPr>
              <a:t>Refine the VR-ROI model to ensure it remains practical, actionable, and valuable for the VR community</a:t>
            </a:r>
            <a:r>
              <a:rPr lang="en-US" b="0" dirty="0">
                <a:solidFill>
                  <a:schemeClr val="bg1"/>
                </a:solidFill>
              </a:rPr>
              <a:t>.</a:t>
            </a:r>
          </a:p>
        </p:txBody>
      </p:sp>
      <p:sp>
        <p:nvSpPr>
          <p:cNvPr id="9" name="Slide Number Placeholder 8">
            <a:extLst>
              <a:ext uri="{FF2B5EF4-FFF2-40B4-BE49-F238E27FC236}">
                <a16:creationId xmlns:a16="http://schemas.microsoft.com/office/drawing/2014/main" id="{8683AC6D-A1F0-F813-5870-662A03F3B151}"/>
              </a:ext>
            </a:extLst>
          </p:cNvPr>
          <p:cNvSpPr>
            <a:spLocks noGrp="1"/>
          </p:cNvSpPr>
          <p:nvPr>
            <p:ph type="sldNum" sz="quarter" idx="12"/>
          </p:nvPr>
        </p:nvSpPr>
        <p:spPr/>
        <p:txBody>
          <a:bodyPr/>
          <a:lstStyle/>
          <a:p>
            <a:fld id="{9E519841-B96A-4DD9-B158-9961937F6A4E}" type="slidenum">
              <a:rPr lang="en-US" smtClean="0"/>
              <a:pPr/>
              <a:t>3</a:t>
            </a:fld>
            <a:endParaRPr lang="en-US" dirty="0"/>
          </a:p>
        </p:txBody>
      </p:sp>
    </p:spTree>
    <p:custDataLst>
      <p:tags r:id="rId1"/>
    </p:custDataLst>
    <p:extLst>
      <p:ext uri="{BB962C8B-B14F-4D97-AF65-F5344CB8AC3E}">
        <p14:creationId xmlns:p14="http://schemas.microsoft.com/office/powerpoint/2010/main" val="2959039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20592"/>
                </a:solidFill>
              </a:rPr>
              <a:t>Agenda for Today</a:t>
            </a:r>
          </a:p>
        </p:txBody>
      </p:sp>
      <p:sp>
        <p:nvSpPr>
          <p:cNvPr id="3" name="Content Placeholder 2"/>
          <p:cNvSpPr>
            <a:spLocks noGrp="1"/>
          </p:cNvSpPr>
          <p:nvPr>
            <p:ph idx="1"/>
          </p:nvPr>
        </p:nvSpPr>
        <p:spPr>
          <a:xfrm>
            <a:off x="457200" y="1905000"/>
            <a:ext cx="8382000" cy="4114801"/>
          </a:xfrm>
        </p:spPr>
        <p:txBody>
          <a:bodyPr>
            <a:noAutofit/>
          </a:bodyPr>
          <a:lstStyle/>
          <a:p>
            <a:pPr>
              <a:spcBef>
                <a:spcPts val="600"/>
              </a:spcBef>
            </a:pPr>
            <a:r>
              <a:rPr lang="en-US" sz="2600" b="0" dirty="0">
                <a:solidFill>
                  <a:schemeClr val="bg1"/>
                </a:solidFill>
              </a:rPr>
              <a:t>Overview of this Project: The VR-ROI Model – Bob Schmidt</a:t>
            </a:r>
          </a:p>
          <a:p>
            <a:pPr>
              <a:spcBef>
                <a:spcPts val="600"/>
              </a:spcBef>
            </a:pPr>
            <a:r>
              <a:rPr lang="en-US" sz="2600" b="0" dirty="0">
                <a:solidFill>
                  <a:schemeClr val="bg1"/>
                </a:solidFill>
              </a:rPr>
              <a:t>Updated Data from North Carolina – Chris Clapp</a:t>
            </a:r>
          </a:p>
          <a:p>
            <a:pPr>
              <a:spcBef>
                <a:spcPts val="600"/>
              </a:spcBef>
            </a:pPr>
            <a:r>
              <a:rPr lang="en-US" sz="2600" b="0" dirty="0">
                <a:solidFill>
                  <a:schemeClr val="bg1"/>
                </a:solidFill>
              </a:rPr>
              <a:t>Update on Rapid Engagement Measures – Steven Stern</a:t>
            </a:r>
          </a:p>
          <a:p>
            <a:pPr>
              <a:spcBef>
                <a:spcPts val="600"/>
              </a:spcBef>
            </a:pPr>
            <a:r>
              <a:rPr lang="en-US" sz="2600" b="0" dirty="0">
                <a:solidFill>
                  <a:schemeClr val="bg1"/>
                </a:solidFill>
              </a:rPr>
              <a:t>Update on Intensity &amp; Source of Service Measures – Steven Stern</a:t>
            </a:r>
          </a:p>
          <a:p>
            <a:pPr>
              <a:spcBef>
                <a:spcPts val="600"/>
              </a:spcBef>
            </a:pPr>
            <a:r>
              <a:rPr lang="en-US" sz="2600" b="0" dirty="0">
                <a:solidFill>
                  <a:schemeClr val="bg1"/>
                </a:solidFill>
              </a:rPr>
              <a:t>Update on Model Simplification – John Pepper</a:t>
            </a:r>
          </a:p>
          <a:p>
            <a:pPr>
              <a:spcBef>
                <a:spcPts val="600"/>
              </a:spcBef>
            </a:pPr>
            <a:r>
              <a:rPr lang="en-US" sz="2600" b="0" dirty="0">
                <a:solidFill>
                  <a:schemeClr val="bg1"/>
                </a:solidFill>
              </a:rPr>
              <a:t>Challenges in Estimating Service Impacts – Steven Stern</a:t>
            </a:r>
          </a:p>
          <a:p>
            <a:pPr>
              <a:spcBef>
                <a:spcPts val="600"/>
              </a:spcBef>
            </a:pPr>
            <a:r>
              <a:rPr lang="en-US" sz="2600" b="0" dirty="0">
                <a:solidFill>
                  <a:schemeClr val="bg1"/>
                </a:solidFill>
              </a:rPr>
              <a:t>Wrap-up – All</a:t>
            </a:r>
          </a:p>
        </p:txBody>
      </p:sp>
      <p:sp>
        <p:nvSpPr>
          <p:cNvPr id="9" name="Slide Number Placeholder 8"/>
          <p:cNvSpPr>
            <a:spLocks noGrp="1"/>
          </p:cNvSpPr>
          <p:nvPr>
            <p:ph type="sldNum" sz="quarter" idx="12"/>
          </p:nvPr>
        </p:nvSpPr>
        <p:spPr/>
        <p:txBody>
          <a:bodyPr/>
          <a:lstStyle/>
          <a:p>
            <a:fld id="{9E519841-B96A-4DD9-B158-9961937F6A4E}" type="slidenum">
              <a:rPr lang="en-US" smtClean="0"/>
              <a:pPr/>
              <a:t>4</a:t>
            </a:fld>
            <a:endParaRPr lang="en-US" dirty="0"/>
          </a:p>
        </p:txBody>
      </p:sp>
    </p:spTree>
    <p:custDataLst>
      <p:tags r:id="rId1"/>
    </p:custDataLst>
    <p:extLst>
      <p:ext uri="{BB962C8B-B14F-4D97-AF65-F5344CB8AC3E}">
        <p14:creationId xmlns:p14="http://schemas.microsoft.com/office/powerpoint/2010/main" val="3500866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434EC-9F17-4953-AC93-68006F589EBF}"/>
              </a:ext>
            </a:extLst>
          </p:cNvPr>
          <p:cNvSpPr>
            <a:spLocks noGrp="1"/>
          </p:cNvSpPr>
          <p:nvPr>
            <p:ph type="title"/>
          </p:nvPr>
        </p:nvSpPr>
        <p:spPr>
          <a:xfrm>
            <a:off x="685800" y="244475"/>
            <a:ext cx="8229600" cy="1143000"/>
          </a:xfrm>
        </p:spPr>
        <p:txBody>
          <a:bodyPr>
            <a:noAutofit/>
          </a:bodyPr>
          <a:lstStyle/>
          <a:p>
            <a:r>
              <a:rPr lang="en-US" sz="3400" dirty="0"/>
              <a:t>Poll: Who is with us today?  Select the option that best describes your current role</a:t>
            </a:r>
          </a:p>
        </p:txBody>
      </p:sp>
      <p:sp>
        <p:nvSpPr>
          <p:cNvPr id="3" name="Content Placeholder 2">
            <a:extLst>
              <a:ext uri="{FF2B5EF4-FFF2-40B4-BE49-F238E27FC236}">
                <a16:creationId xmlns:a16="http://schemas.microsoft.com/office/drawing/2014/main" id="{A0EADDDE-3A2B-4FAF-A782-67A7D785DEC8}"/>
              </a:ext>
            </a:extLst>
          </p:cNvPr>
          <p:cNvSpPr>
            <a:spLocks noGrp="1"/>
          </p:cNvSpPr>
          <p:nvPr>
            <p:ph idx="1"/>
          </p:nvPr>
        </p:nvSpPr>
        <p:spPr>
          <a:xfrm>
            <a:off x="381000" y="1828800"/>
            <a:ext cx="8458200" cy="4114800"/>
          </a:xfrm>
        </p:spPr>
        <p:txBody>
          <a:bodyPr>
            <a:noAutofit/>
          </a:bodyPr>
          <a:lstStyle/>
          <a:p>
            <a:pPr>
              <a:spcBef>
                <a:spcPts val="200"/>
              </a:spcBef>
            </a:pPr>
            <a:r>
              <a:rPr lang="en-US" sz="2100" b="0" dirty="0">
                <a:solidFill>
                  <a:schemeClr val="bg1"/>
                </a:solidFill>
              </a:rPr>
              <a:t>Advocacy Organization Representative</a:t>
            </a:r>
          </a:p>
          <a:p>
            <a:pPr>
              <a:spcBef>
                <a:spcPts val="200"/>
              </a:spcBef>
            </a:pPr>
            <a:r>
              <a:rPr lang="en-US" sz="2100" b="0" dirty="0">
                <a:solidFill>
                  <a:schemeClr val="bg1"/>
                </a:solidFill>
              </a:rPr>
              <a:t>SRC members</a:t>
            </a:r>
          </a:p>
          <a:p>
            <a:pPr>
              <a:spcBef>
                <a:spcPts val="200"/>
              </a:spcBef>
            </a:pPr>
            <a:r>
              <a:rPr lang="en-US" sz="2100" b="0" dirty="0">
                <a:solidFill>
                  <a:schemeClr val="bg1"/>
                </a:solidFill>
              </a:rPr>
              <a:t>Consumer or Family Member</a:t>
            </a:r>
          </a:p>
          <a:p>
            <a:pPr>
              <a:spcBef>
                <a:spcPts val="200"/>
              </a:spcBef>
            </a:pPr>
            <a:r>
              <a:rPr lang="en-US" sz="2100" b="0" dirty="0">
                <a:solidFill>
                  <a:schemeClr val="bg1"/>
                </a:solidFill>
              </a:rPr>
              <a:t>Administrator – State VR Agency</a:t>
            </a:r>
          </a:p>
          <a:p>
            <a:pPr>
              <a:spcBef>
                <a:spcPts val="200"/>
              </a:spcBef>
            </a:pPr>
            <a:r>
              <a:rPr lang="en-US" sz="2100" b="0" dirty="0">
                <a:solidFill>
                  <a:schemeClr val="bg1"/>
                </a:solidFill>
              </a:rPr>
              <a:t>VR Counselor or Field Staff – State VR Agency</a:t>
            </a:r>
          </a:p>
          <a:p>
            <a:pPr>
              <a:spcBef>
                <a:spcPts val="200"/>
              </a:spcBef>
            </a:pPr>
            <a:r>
              <a:rPr lang="en-US" sz="2100" b="0" dirty="0">
                <a:solidFill>
                  <a:schemeClr val="bg1"/>
                </a:solidFill>
              </a:rPr>
              <a:t>Education Partner (e.g., Transition or Special Education)</a:t>
            </a:r>
          </a:p>
          <a:p>
            <a:pPr>
              <a:spcBef>
                <a:spcPts val="200"/>
              </a:spcBef>
            </a:pPr>
            <a:r>
              <a:rPr lang="en-US" sz="2100" b="0" dirty="0">
                <a:solidFill>
                  <a:schemeClr val="bg1"/>
                </a:solidFill>
              </a:rPr>
              <a:t>Independent Living (IL) Representative</a:t>
            </a:r>
          </a:p>
          <a:p>
            <a:pPr>
              <a:spcBef>
                <a:spcPts val="200"/>
              </a:spcBef>
            </a:pPr>
            <a:r>
              <a:rPr lang="en-US" sz="2100" b="0" dirty="0">
                <a:solidFill>
                  <a:schemeClr val="bg1"/>
                </a:solidFill>
              </a:rPr>
              <a:t>Community Rehabilitation Partner (CRP) Representative</a:t>
            </a:r>
          </a:p>
          <a:p>
            <a:pPr>
              <a:spcBef>
                <a:spcPts val="200"/>
              </a:spcBef>
            </a:pPr>
            <a:r>
              <a:rPr lang="en-US" sz="2100" b="0" dirty="0">
                <a:solidFill>
                  <a:schemeClr val="bg1"/>
                </a:solidFill>
              </a:rPr>
              <a:t>Workforce Development Partner (e.g., American Job Center, WIOA partner)</a:t>
            </a:r>
          </a:p>
          <a:p>
            <a:pPr>
              <a:spcBef>
                <a:spcPts val="200"/>
              </a:spcBef>
            </a:pPr>
            <a:r>
              <a:rPr lang="en-US" sz="2100" b="0" dirty="0">
                <a:solidFill>
                  <a:schemeClr val="bg1"/>
                </a:solidFill>
              </a:rPr>
              <a:t>Business Representative</a:t>
            </a:r>
          </a:p>
          <a:p>
            <a:pPr>
              <a:spcBef>
                <a:spcPts val="200"/>
              </a:spcBef>
            </a:pPr>
            <a:r>
              <a:rPr lang="en-US" sz="2100" b="0" dirty="0">
                <a:solidFill>
                  <a:schemeClr val="bg1"/>
                </a:solidFill>
              </a:rPr>
              <a:t>Other (please specify in chat)</a:t>
            </a:r>
          </a:p>
        </p:txBody>
      </p:sp>
      <p:sp>
        <p:nvSpPr>
          <p:cNvPr id="4" name="Slide Number Placeholder 3">
            <a:extLst>
              <a:ext uri="{FF2B5EF4-FFF2-40B4-BE49-F238E27FC236}">
                <a16:creationId xmlns:a16="http://schemas.microsoft.com/office/drawing/2014/main" id="{A15E6679-C6EB-4FC6-A919-1E4330C1CA2F}"/>
              </a:ext>
            </a:extLst>
          </p:cNvPr>
          <p:cNvSpPr>
            <a:spLocks noGrp="1"/>
          </p:cNvSpPr>
          <p:nvPr>
            <p:ph type="sldNum" sz="quarter" idx="12"/>
          </p:nvPr>
        </p:nvSpPr>
        <p:spPr/>
        <p:txBody>
          <a:bodyPr/>
          <a:lstStyle/>
          <a:p>
            <a:fld id="{9E519841-B96A-4DD9-B158-9961937F6A4E}" type="slidenum">
              <a:rPr lang="en-US" smtClean="0"/>
              <a:pPr/>
              <a:t>5</a:t>
            </a:fld>
            <a:endParaRPr lang="en-US" dirty="0"/>
          </a:p>
        </p:txBody>
      </p:sp>
    </p:spTree>
    <p:custDataLst>
      <p:tags r:id="rId1"/>
    </p:custDataLst>
    <p:extLst>
      <p:ext uri="{BB962C8B-B14F-4D97-AF65-F5344CB8AC3E}">
        <p14:creationId xmlns:p14="http://schemas.microsoft.com/office/powerpoint/2010/main" val="1972138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Some Background About</a:t>
            </a:r>
            <a:br>
              <a:rPr lang="en-US" dirty="0"/>
            </a:br>
            <a:r>
              <a:rPr lang="en-US" dirty="0"/>
              <a:t>the VR – ROI Approach </a:t>
            </a:r>
            <a:r>
              <a:rPr lang="en-US" sz="4000" dirty="0">
                <a:latin typeface="Calibri" panose="020F0502020204030204" pitchFamily="34" charset="0"/>
                <a:cs typeface="Calibri" panose="020F0502020204030204" pitchFamily="34" charset="0"/>
              </a:rPr>
              <a:t>(1 of 3)</a:t>
            </a:r>
            <a:endParaRPr lang="en-US" sz="4000" dirty="0"/>
          </a:p>
        </p:txBody>
      </p:sp>
      <p:sp>
        <p:nvSpPr>
          <p:cNvPr id="3" name="Content Placeholder 2"/>
          <p:cNvSpPr>
            <a:spLocks noGrp="1"/>
          </p:cNvSpPr>
          <p:nvPr>
            <p:ph idx="1"/>
          </p:nvPr>
        </p:nvSpPr>
        <p:spPr/>
        <p:txBody>
          <a:bodyPr>
            <a:normAutofit/>
          </a:bodyPr>
          <a:lstStyle/>
          <a:p>
            <a:pPr lvl="0"/>
            <a:r>
              <a:rPr lang="en-US" b="0" dirty="0">
                <a:solidFill>
                  <a:schemeClr val="bg1"/>
                </a:solidFill>
                <a:latin typeface="Calibri" panose="020F0502020204030204" pitchFamily="34" charset="0"/>
                <a:cs typeface="Calibri" panose="020F0502020204030204" pitchFamily="34" charset="0"/>
              </a:rPr>
              <a:t>3</a:t>
            </a:r>
            <a:r>
              <a:rPr lang="en-US" b="0" baseline="30000" dirty="0">
                <a:solidFill>
                  <a:schemeClr val="bg1"/>
                </a:solidFill>
                <a:latin typeface="Calibri" panose="020F0502020204030204" pitchFamily="34" charset="0"/>
                <a:cs typeface="Calibri" panose="020F0502020204030204" pitchFamily="34" charset="0"/>
              </a:rPr>
              <a:t>rd</a:t>
            </a:r>
            <a:r>
              <a:rPr lang="en-US" b="0" dirty="0">
                <a:solidFill>
                  <a:schemeClr val="bg1"/>
                </a:solidFill>
                <a:latin typeface="Calibri" panose="020F0502020204030204" pitchFamily="34" charset="0"/>
                <a:cs typeface="Calibri" panose="020F0502020204030204" pitchFamily="34" charset="0"/>
              </a:rPr>
              <a:t> </a:t>
            </a:r>
            <a:r>
              <a:rPr lang="en-US" b="0" dirty="0">
                <a:solidFill>
                  <a:schemeClr val="bg1"/>
                </a:solidFill>
                <a:latin typeface="Corbel (Body)"/>
              </a:rPr>
              <a:t>of </a:t>
            </a:r>
            <a:r>
              <a:rPr lang="en-US" b="0" dirty="0">
                <a:solidFill>
                  <a:schemeClr val="bg1"/>
                </a:solidFill>
                <a:latin typeface="Calibri" panose="020F0502020204030204" pitchFamily="34" charset="0"/>
                <a:cs typeface="Calibri" panose="020F0502020204030204" pitchFamily="34" charset="0"/>
              </a:rPr>
              <a:t>3</a:t>
            </a:r>
            <a:r>
              <a:rPr lang="en-US" b="0" dirty="0">
                <a:solidFill>
                  <a:schemeClr val="bg1"/>
                </a:solidFill>
                <a:latin typeface="Corbel (Body)"/>
              </a:rPr>
              <a:t> NIDILRR grants; disclaimer</a:t>
            </a:r>
          </a:p>
          <a:p>
            <a:pPr lvl="0"/>
            <a:r>
              <a:rPr lang="en-US" b="0" dirty="0">
                <a:solidFill>
                  <a:schemeClr val="bg1"/>
                </a:solidFill>
                <a:latin typeface="Corbel (Body)"/>
              </a:rPr>
              <a:t>Conducts longitudinal analyses with up to </a:t>
            </a:r>
            <a:r>
              <a:rPr lang="en-US" b="0" dirty="0">
                <a:solidFill>
                  <a:schemeClr val="bg1"/>
                </a:solidFill>
                <a:latin typeface="Calibri" panose="020F0502020204030204" pitchFamily="34" charset="0"/>
                <a:cs typeface="Calibri" panose="020F0502020204030204" pitchFamily="34" charset="0"/>
              </a:rPr>
              <a:t>3</a:t>
            </a:r>
            <a:r>
              <a:rPr lang="en-US" b="0" dirty="0">
                <a:solidFill>
                  <a:schemeClr val="bg1"/>
                </a:solidFill>
                <a:latin typeface="Corbel (Body)"/>
              </a:rPr>
              <a:t> years of pre-VR employment data and at least </a:t>
            </a:r>
            <a:r>
              <a:rPr lang="en-US" b="0" dirty="0">
                <a:solidFill>
                  <a:schemeClr val="bg1"/>
                </a:solidFill>
                <a:latin typeface="Calibri" panose="020F0502020204030204" pitchFamily="34" charset="0"/>
                <a:cs typeface="Calibri" panose="020F0502020204030204" pitchFamily="34" charset="0"/>
              </a:rPr>
              <a:t>4</a:t>
            </a:r>
            <a:r>
              <a:rPr lang="en-US" b="0" dirty="0">
                <a:solidFill>
                  <a:schemeClr val="bg1"/>
                </a:solidFill>
                <a:latin typeface="Corbel (Body)"/>
              </a:rPr>
              <a:t> years of post-application data </a:t>
            </a:r>
            <a:endParaRPr lang="en-US" sz="2800" b="0" dirty="0">
              <a:solidFill>
                <a:schemeClr val="bg1"/>
              </a:solidFill>
              <a:latin typeface="Corbel (Body)"/>
            </a:endParaRPr>
          </a:p>
          <a:p>
            <a:pPr lvl="0"/>
            <a:r>
              <a:rPr lang="en-US" b="0" dirty="0">
                <a:solidFill>
                  <a:schemeClr val="bg1"/>
                </a:solidFill>
                <a:latin typeface="Corbel (Body)"/>
              </a:rPr>
              <a:t>Employs state-of-the-science statistical controls to ensure that the outcomes are the result of VR rather than other factors </a:t>
            </a:r>
            <a:endParaRPr lang="en-US" sz="2800" b="0" dirty="0">
              <a:solidFill>
                <a:schemeClr val="bg1"/>
              </a:solidFill>
              <a:latin typeface="Corbel (Body)"/>
            </a:endParaRPr>
          </a:p>
        </p:txBody>
      </p:sp>
      <p:sp>
        <p:nvSpPr>
          <p:cNvPr id="4" name="Slide Number Placeholder 3"/>
          <p:cNvSpPr>
            <a:spLocks noGrp="1"/>
          </p:cNvSpPr>
          <p:nvPr>
            <p:ph type="sldNum" sz="quarter" idx="12"/>
          </p:nvPr>
        </p:nvSpPr>
        <p:spPr/>
        <p:txBody>
          <a:bodyPr/>
          <a:lstStyle/>
          <a:p>
            <a:fld id="{9E519841-B96A-4DD9-B158-9961937F6A4E}" type="slidenum">
              <a:rPr lang="en-US" smtClean="0"/>
              <a:pPr/>
              <a:t>6</a:t>
            </a:fld>
            <a:endParaRPr lang="en-US" dirty="0"/>
          </a:p>
        </p:txBody>
      </p:sp>
    </p:spTree>
    <p:custDataLst>
      <p:tags r:id="rId1"/>
    </p:custDataLst>
    <p:extLst>
      <p:ext uri="{BB962C8B-B14F-4D97-AF65-F5344CB8AC3E}">
        <p14:creationId xmlns:p14="http://schemas.microsoft.com/office/powerpoint/2010/main" val="1652882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51ED0-06BC-3B11-05B8-A0FA287C73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341995-AE25-CBC8-8E0D-F62D7890A483}"/>
              </a:ext>
            </a:extLst>
          </p:cNvPr>
          <p:cNvSpPr>
            <a:spLocks noGrp="1"/>
          </p:cNvSpPr>
          <p:nvPr>
            <p:ph type="title"/>
          </p:nvPr>
        </p:nvSpPr>
        <p:spPr/>
        <p:txBody>
          <a:bodyPr>
            <a:normAutofit fontScale="90000"/>
          </a:bodyPr>
          <a:lstStyle/>
          <a:p>
            <a:r>
              <a:rPr lang="en-US" dirty="0"/>
              <a:t>Some Background About</a:t>
            </a:r>
            <a:br>
              <a:rPr lang="en-US" dirty="0"/>
            </a:br>
            <a:r>
              <a:rPr lang="en-US" dirty="0"/>
              <a:t>the VR – ROI Approach </a:t>
            </a:r>
            <a:r>
              <a:rPr lang="en-US" sz="4000" dirty="0">
                <a:latin typeface="Calibri" panose="020F0502020204030204" pitchFamily="34" charset="0"/>
                <a:cs typeface="Calibri" panose="020F0502020204030204" pitchFamily="34" charset="0"/>
              </a:rPr>
              <a:t>(2 of 3)</a:t>
            </a:r>
            <a:endParaRPr lang="en-US" sz="4000" dirty="0"/>
          </a:p>
        </p:txBody>
      </p:sp>
      <p:sp>
        <p:nvSpPr>
          <p:cNvPr id="3" name="Content Placeholder 2">
            <a:extLst>
              <a:ext uri="{FF2B5EF4-FFF2-40B4-BE49-F238E27FC236}">
                <a16:creationId xmlns:a16="http://schemas.microsoft.com/office/drawing/2014/main" id="{12BF093F-344A-C2BC-E59F-91231C7A241E}"/>
              </a:ext>
            </a:extLst>
          </p:cNvPr>
          <p:cNvSpPr>
            <a:spLocks noGrp="1"/>
          </p:cNvSpPr>
          <p:nvPr>
            <p:ph idx="1"/>
          </p:nvPr>
        </p:nvSpPr>
        <p:spPr/>
        <p:txBody>
          <a:bodyPr>
            <a:normAutofit/>
          </a:bodyPr>
          <a:lstStyle/>
          <a:p>
            <a:pPr lvl="0"/>
            <a:r>
              <a:rPr lang="en-US" b="0" dirty="0">
                <a:solidFill>
                  <a:schemeClr val="bg1"/>
                </a:solidFill>
                <a:latin typeface="Calibri" panose="020F0502020204030204" pitchFamily="34" charset="0"/>
                <a:ea typeface="Calibri" panose="020F0502020204030204" pitchFamily="34" charset="0"/>
                <a:cs typeface="Calibri" panose="020F0502020204030204" pitchFamily="34" charset="0"/>
              </a:rPr>
              <a:t>Uses readily-available administrative data for an application cohort:</a:t>
            </a:r>
            <a:endParaRPr lang="en-US" sz="2800" b="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lvl="1"/>
            <a:r>
              <a:rPr lang="en-US" sz="2400" b="0" dirty="0">
                <a:solidFill>
                  <a:schemeClr val="bg1"/>
                </a:solidFill>
                <a:latin typeface="Calibri" panose="020F0502020204030204" pitchFamily="34" charset="0"/>
                <a:ea typeface="Calibri" panose="020F0502020204030204" pitchFamily="34" charset="0"/>
                <a:cs typeface="Calibri" panose="020F0502020204030204" pitchFamily="34" charset="0"/>
              </a:rPr>
              <a:t>Characteristics of VR program participants </a:t>
            </a:r>
            <a:endParaRPr lang="en-US" sz="2800" b="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lvl="1"/>
            <a:r>
              <a:rPr lang="en-US" sz="2400" b="0" dirty="0">
                <a:solidFill>
                  <a:schemeClr val="bg1"/>
                </a:solidFill>
                <a:latin typeface="Calibri" panose="020F0502020204030204" pitchFamily="34" charset="0"/>
                <a:ea typeface="Calibri" panose="020F0502020204030204" pitchFamily="34" charset="0"/>
                <a:cs typeface="Calibri" panose="020F0502020204030204" pitchFamily="34" charset="0"/>
              </a:rPr>
              <a:t>9-11 VR service categories from 26 RSA categories</a:t>
            </a:r>
          </a:p>
          <a:p>
            <a:pPr lvl="2"/>
            <a:r>
              <a:rPr lang="en-US" sz="2200" b="0" dirty="0">
                <a:solidFill>
                  <a:schemeClr val="bg1"/>
                </a:solidFill>
                <a:latin typeface="Calibri" panose="020F0502020204030204" pitchFamily="34" charset="0"/>
                <a:ea typeface="Calibri" panose="020F0502020204030204" pitchFamily="34" charset="0"/>
                <a:cs typeface="Calibri" panose="020F0502020204030204" pitchFamily="34" charset="0"/>
              </a:rPr>
              <a:t>Each state does differently</a:t>
            </a:r>
          </a:p>
          <a:p>
            <a:pPr lvl="2"/>
            <a:r>
              <a:rPr lang="en-US" sz="2200" b="0" dirty="0">
                <a:solidFill>
                  <a:schemeClr val="bg1"/>
                </a:solidFill>
                <a:latin typeface="Calibri" panose="020F0502020204030204" pitchFamily="34" charset="0"/>
                <a:ea typeface="Calibri" panose="020F0502020204030204" pitchFamily="34" charset="0"/>
                <a:cs typeface="Calibri" panose="020F0502020204030204" pitchFamily="34" charset="0"/>
              </a:rPr>
              <a:t>From 3  sources: purchased, agency, comparable benefits</a:t>
            </a:r>
          </a:p>
          <a:p>
            <a:pPr lvl="2"/>
            <a:r>
              <a:rPr lang="en-US" sz="2200" b="0" dirty="0">
                <a:solidFill>
                  <a:schemeClr val="bg1"/>
                </a:solidFill>
                <a:latin typeface="Calibri" panose="020F0502020204030204" pitchFamily="34" charset="0"/>
                <a:ea typeface="Calibri" panose="020F0502020204030204" pitchFamily="34" charset="0"/>
                <a:cs typeface="Calibri" panose="020F0502020204030204" pitchFamily="34" charset="0"/>
              </a:rPr>
              <a:t>Intensity measured by expenditure and length of service</a:t>
            </a:r>
          </a:p>
          <a:p>
            <a:pPr lvl="1"/>
            <a:r>
              <a:rPr lang="en-US" sz="2400" b="0" dirty="0">
                <a:solidFill>
                  <a:schemeClr val="bg1"/>
                </a:solidFill>
                <a:latin typeface="Calibri" panose="020F0502020204030204" pitchFamily="34" charset="0"/>
                <a:ea typeface="Calibri" panose="020F0502020204030204" pitchFamily="34" charset="0"/>
                <a:cs typeface="Calibri" panose="020F0502020204030204" pitchFamily="34" charset="0"/>
              </a:rPr>
              <a:t>Rapid engagement</a:t>
            </a:r>
          </a:p>
          <a:p>
            <a:pPr lvl="1"/>
            <a:r>
              <a:rPr lang="en-US" sz="2400" b="0" dirty="0">
                <a:solidFill>
                  <a:schemeClr val="bg1"/>
                </a:solidFill>
                <a:latin typeface="Calibri" panose="020F0502020204030204" pitchFamily="34" charset="0"/>
                <a:ea typeface="Calibri" panose="020F0502020204030204" pitchFamily="34" charset="0"/>
                <a:cs typeface="Calibri" panose="020F0502020204030204" pitchFamily="34" charset="0"/>
              </a:rPr>
              <a:t>Employment and earnings from state UI program records </a:t>
            </a:r>
            <a:endParaRPr lang="en-US" sz="2800" b="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2C63DEA3-862B-7665-A024-AAA7BB0AA0AD}"/>
              </a:ext>
            </a:extLst>
          </p:cNvPr>
          <p:cNvSpPr>
            <a:spLocks noGrp="1"/>
          </p:cNvSpPr>
          <p:nvPr>
            <p:ph type="sldNum" sz="quarter" idx="12"/>
          </p:nvPr>
        </p:nvSpPr>
        <p:spPr/>
        <p:txBody>
          <a:bodyPr/>
          <a:lstStyle/>
          <a:p>
            <a:fld id="{9E519841-B96A-4DD9-B158-9961937F6A4E}" type="slidenum">
              <a:rPr lang="en-US" smtClean="0"/>
              <a:pPr/>
              <a:t>7</a:t>
            </a:fld>
            <a:endParaRPr lang="en-US" dirty="0"/>
          </a:p>
        </p:txBody>
      </p:sp>
    </p:spTree>
    <p:custDataLst>
      <p:tags r:id="rId1"/>
    </p:custDataLst>
    <p:extLst>
      <p:ext uri="{BB962C8B-B14F-4D97-AF65-F5344CB8AC3E}">
        <p14:creationId xmlns:p14="http://schemas.microsoft.com/office/powerpoint/2010/main" val="1016599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Some Background: Outcomes</a:t>
            </a:r>
            <a:br>
              <a:rPr lang="en-US" dirty="0"/>
            </a:br>
            <a:r>
              <a:rPr lang="en-US" sz="3600" dirty="0">
                <a:latin typeface="Calibri" panose="020F0502020204030204" pitchFamily="34" charset="0"/>
                <a:cs typeface="Calibri" panose="020F0502020204030204" pitchFamily="34" charset="0"/>
              </a:rPr>
              <a:t>(3 of 3)</a:t>
            </a:r>
            <a:endParaRPr lang="en-US" sz="3600" dirty="0"/>
          </a:p>
        </p:txBody>
      </p:sp>
      <p:sp>
        <p:nvSpPr>
          <p:cNvPr id="3" name="Content Placeholder 2"/>
          <p:cNvSpPr>
            <a:spLocks noGrp="1"/>
          </p:cNvSpPr>
          <p:nvPr>
            <p:ph idx="1"/>
          </p:nvPr>
        </p:nvSpPr>
        <p:spPr>
          <a:xfrm>
            <a:off x="457200" y="2057401"/>
            <a:ext cx="8382000" cy="3962400"/>
          </a:xfrm>
        </p:spPr>
        <p:txBody>
          <a:bodyPr>
            <a:normAutofit/>
          </a:bodyPr>
          <a:lstStyle/>
          <a:p>
            <a:pPr lvl="0">
              <a:spcBef>
                <a:spcPts val="1200"/>
              </a:spcBef>
            </a:pPr>
            <a:r>
              <a:rPr lang="en-US" sz="2800" b="0" dirty="0">
                <a:solidFill>
                  <a:schemeClr val="bg1"/>
                </a:solidFill>
                <a:latin typeface="Calibri" panose="020F0502020204030204" pitchFamily="34" charset="0"/>
                <a:ea typeface="Calibri" panose="020F0502020204030204" pitchFamily="34" charset="0"/>
                <a:cs typeface="Calibri" panose="020F0502020204030204" pitchFamily="34" charset="0"/>
              </a:rPr>
              <a:t>Estimates the impact of specific types of VR services on participants’ employment and earnings </a:t>
            </a:r>
          </a:p>
          <a:p>
            <a:pPr lvl="1"/>
            <a:r>
              <a:rPr lang="en-US" sz="2600" b="0" dirty="0">
                <a:solidFill>
                  <a:schemeClr val="bg1"/>
                </a:solidFill>
                <a:latin typeface="Calibri" panose="020F0502020204030204" pitchFamily="34" charset="0"/>
                <a:ea typeface="Calibri" panose="020F0502020204030204" pitchFamily="34" charset="0"/>
                <a:cs typeface="Calibri" panose="020F0502020204030204" pitchFamily="34" charset="0"/>
              </a:rPr>
              <a:t>Made separately by disabling condition</a:t>
            </a:r>
          </a:p>
          <a:p>
            <a:pPr lvl="1">
              <a:spcBef>
                <a:spcPts val="1200"/>
              </a:spcBef>
            </a:pPr>
            <a:r>
              <a:rPr lang="en-US" sz="2600" b="0" dirty="0">
                <a:solidFill>
                  <a:schemeClr val="bg1"/>
                </a:solidFill>
                <a:latin typeface="Calibri" panose="020F0502020204030204" pitchFamily="34" charset="0"/>
                <a:ea typeface="Calibri" panose="020F0502020204030204" pitchFamily="34" charset="0"/>
                <a:cs typeface="Calibri" panose="020F0502020204030204" pitchFamily="34" charset="0"/>
              </a:rPr>
              <a:t>Made at the individual level </a:t>
            </a:r>
          </a:p>
          <a:p>
            <a:pPr lvl="0">
              <a:spcBef>
                <a:spcPts val="1200"/>
              </a:spcBef>
            </a:pPr>
            <a:r>
              <a:rPr lang="en-US" sz="2800" b="0" dirty="0">
                <a:solidFill>
                  <a:schemeClr val="bg1"/>
                </a:solidFill>
                <a:latin typeface="Calibri" panose="020F0502020204030204" pitchFamily="34" charset="0"/>
                <a:ea typeface="Calibri" panose="020F0502020204030204" pitchFamily="34" charset="0"/>
                <a:cs typeface="Calibri" panose="020F0502020204030204" pitchFamily="34" charset="0"/>
              </a:rPr>
              <a:t>Estimates quarterly and annual rates of return (ROR) for specific disabling conditions as well as agency-wide </a:t>
            </a:r>
          </a:p>
          <a:p>
            <a:endParaRPr lang="en-US" b="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12"/>
          </p:nvPr>
        </p:nvSpPr>
        <p:spPr/>
        <p:txBody>
          <a:bodyPr/>
          <a:lstStyle/>
          <a:p>
            <a:fld id="{9E519841-B96A-4DD9-B158-9961937F6A4E}" type="slidenum">
              <a:rPr lang="en-US" smtClean="0"/>
              <a:pPr/>
              <a:t>8</a:t>
            </a:fld>
            <a:endParaRPr lang="en-US" dirty="0"/>
          </a:p>
        </p:txBody>
      </p:sp>
    </p:spTree>
    <p:custDataLst>
      <p:tags r:id="rId1"/>
    </p:custDataLst>
    <p:extLst>
      <p:ext uri="{BB962C8B-B14F-4D97-AF65-F5344CB8AC3E}">
        <p14:creationId xmlns:p14="http://schemas.microsoft.com/office/powerpoint/2010/main" val="2312399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9827C1-1BFF-4FBD-D054-E595093026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85DBFB-8B1A-DB1B-AB04-B2D61235926F}"/>
              </a:ext>
            </a:extLst>
          </p:cNvPr>
          <p:cNvSpPr>
            <a:spLocks noGrp="1"/>
          </p:cNvSpPr>
          <p:nvPr>
            <p:ph type="title"/>
          </p:nvPr>
        </p:nvSpPr>
        <p:spPr/>
        <p:txBody>
          <a:bodyPr>
            <a:normAutofit fontScale="90000"/>
          </a:bodyPr>
          <a:lstStyle/>
          <a:p>
            <a:r>
              <a:rPr lang="en-US" dirty="0"/>
              <a:t>Updated Data from NC</a:t>
            </a:r>
            <a:br>
              <a:rPr lang="en-US" dirty="0"/>
            </a:br>
            <a:r>
              <a:rPr lang="en-US" sz="3600" dirty="0">
                <a:latin typeface="Calibri" panose="020F0502020204030204" pitchFamily="34" charset="0"/>
                <a:cs typeface="Calibri" panose="020F0502020204030204" pitchFamily="34" charset="0"/>
              </a:rPr>
              <a:t>(1 of 2)</a:t>
            </a:r>
            <a:endParaRPr lang="en-US" dirty="0">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7539CC8C-79C6-AC4A-4AD4-B35033977C36}"/>
              </a:ext>
            </a:extLst>
          </p:cNvPr>
          <p:cNvSpPr txBox="1"/>
          <p:nvPr/>
        </p:nvSpPr>
        <p:spPr>
          <a:xfrm>
            <a:off x="2514600" y="1840659"/>
            <a:ext cx="4595446" cy="392159"/>
          </a:xfrm>
          <a:prstGeom prst="rect">
            <a:avLst/>
          </a:prstGeom>
          <a:noFill/>
        </p:spPr>
        <p:txBody>
          <a:bodyPr wrap="square">
            <a:spAutoFit/>
          </a:bodyPr>
          <a:lstStyle/>
          <a:p>
            <a:pPr marL="0" marR="0" algn="ctr">
              <a:lnSpc>
                <a:spcPct val="115000"/>
              </a:lnSpc>
              <a:spcAft>
                <a:spcPts val="800"/>
              </a:spcAft>
              <a:buNone/>
            </a:pPr>
            <a:r>
              <a:rPr lang="en-US" sz="1800" b="1" kern="0" dirty="0">
                <a:solidFill>
                  <a:schemeClr val="bg1"/>
                </a:solidFill>
                <a:effectLst/>
                <a:latin typeface="Calibri" panose="020F0502020204030204" pitchFamily="34" charset="0"/>
                <a:cs typeface="Calibri" panose="020F0502020204030204" pitchFamily="34" charset="0"/>
              </a:rPr>
              <a:t>Table 1: Sample Size by Group and Year</a:t>
            </a:r>
            <a:endParaRPr lang="en-US" sz="1800" b="1" kern="100" dirty="0">
              <a:solidFill>
                <a:schemeClr val="bg1"/>
              </a:solidFill>
              <a:effectLst/>
              <a:latin typeface="Calibri" panose="020F0502020204030204" pitchFamily="34" charset="0"/>
              <a:ea typeface="Aptos" panose="020B0004020202020204" pitchFamily="34" charset="0"/>
              <a:cs typeface="Calibri" panose="020F0502020204030204" pitchFamily="34" charset="0"/>
            </a:endParaRPr>
          </a:p>
        </p:txBody>
      </p:sp>
      <p:graphicFrame>
        <p:nvGraphicFramePr>
          <p:cNvPr id="5" name="Content Placeholder 4">
            <a:extLst>
              <a:ext uri="{FF2B5EF4-FFF2-40B4-BE49-F238E27FC236}">
                <a16:creationId xmlns:a16="http://schemas.microsoft.com/office/drawing/2014/main" id="{D5B3E341-5E6C-54A1-BBA9-0E57317E3521}"/>
              </a:ext>
            </a:extLst>
          </p:cNvPr>
          <p:cNvGraphicFramePr>
            <a:graphicFrameLocks noGrp="1"/>
          </p:cNvGraphicFramePr>
          <p:nvPr>
            <p:ph idx="1"/>
            <p:extLst>
              <p:ext uri="{D42A27DB-BD31-4B8C-83A1-F6EECF244321}">
                <p14:modId xmlns:p14="http://schemas.microsoft.com/office/powerpoint/2010/main" val="2763920718"/>
              </p:ext>
            </p:extLst>
          </p:nvPr>
        </p:nvGraphicFramePr>
        <p:xfrm>
          <a:off x="2209800" y="2362200"/>
          <a:ext cx="5463540" cy="3350631"/>
        </p:xfrm>
        <a:graphic>
          <a:graphicData uri="http://schemas.openxmlformats.org/drawingml/2006/table">
            <a:tbl>
              <a:tblPr firstRow="1" lastRow="1" bandRow="1">
                <a:tableStyleId>{0E3FDE45-AF77-4B5C-9715-49D594BDF05E}</a:tableStyleId>
              </a:tblPr>
              <a:tblGrid>
                <a:gridCol w="3928633">
                  <a:extLst>
                    <a:ext uri="{9D8B030D-6E8A-4147-A177-3AD203B41FA5}">
                      <a16:colId xmlns:a16="http://schemas.microsoft.com/office/drawing/2014/main" val="2975091729"/>
                    </a:ext>
                  </a:extLst>
                </a:gridCol>
                <a:gridCol w="1534907">
                  <a:extLst>
                    <a:ext uri="{9D8B030D-6E8A-4147-A177-3AD203B41FA5}">
                      <a16:colId xmlns:a16="http://schemas.microsoft.com/office/drawing/2014/main" val="2404314139"/>
                    </a:ext>
                  </a:extLst>
                </a:gridCol>
              </a:tblGrid>
              <a:tr h="452738">
                <a:tc>
                  <a:txBody>
                    <a:bodyPr/>
                    <a:lstStyle/>
                    <a:p>
                      <a:pPr>
                        <a:lnSpc>
                          <a:spcPct val="115000"/>
                        </a:lnSpc>
                        <a:buNone/>
                      </a:pPr>
                      <a:r>
                        <a:rPr lang="en-US" sz="1800" u="none" kern="10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rPr>
                        <a:t>Disability</a:t>
                      </a:r>
                    </a:p>
                  </a:txBody>
                  <a:tcPr marL="68580" marR="68580" marT="0" marB="0" anchor="ctr"/>
                </a:tc>
                <a:tc>
                  <a:txBody>
                    <a:bodyPr/>
                    <a:lstStyle/>
                    <a:p>
                      <a:pPr marL="0" marR="0" algn="r">
                        <a:lnSpc>
                          <a:spcPct val="115000"/>
                        </a:lnSpc>
                        <a:spcAft>
                          <a:spcPts val="800"/>
                        </a:spcAft>
                        <a:buNone/>
                      </a:pPr>
                      <a:r>
                        <a:rPr lang="en-US" sz="2000" b="1" u="none" kern="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rPr>
                        <a:t>2018 or 2019</a:t>
                      </a:r>
                      <a:endParaRPr lang="en-US" sz="2000" b="1" u="none" kern="10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4110795146"/>
                  </a:ext>
                </a:extLst>
              </a:tr>
              <a:tr h="311142">
                <a:tc>
                  <a:txBody>
                    <a:bodyPr/>
                    <a:lstStyle/>
                    <a:p>
                      <a:pPr marL="0" marR="0">
                        <a:lnSpc>
                          <a:spcPct val="115000"/>
                        </a:lnSpc>
                        <a:spcAft>
                          <a:spcPts val="800"/>
                        </a:spcAft>
                        <a:buNone/>
                      </a:pPr>
                      <a:r>
                        <a:rPr lang="en-US" sz="1800" b="0" kern="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rPr>
                        <a:t>MI (Mental Illness)</a:t>
                      </a:r>
                      <a:endParaRPr lang="en-US" sz="1800" b="0" kern="10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r">
                        <a:lnSpc>
                          <a:spcPct val="115000"/>
                        </a:lnSpc>
                        <a:spcAft>
                          <a:spcPts val="800"/>
                        </a:spcAft>
                        <a:buNone/>
                      </a:pPr>
                      <a:r>
                        <a:rPr lang="en-US" sz="1800" kern="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rPr>
                        <a:t>12,414</a:t>
                      </a:r>
                      <a:endParaRPr lang="en-US" sz="1800" kern="10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413155330"/>
                  </a:ext>
                </a:extLst>
              </a:tr>
              <a:tr h="311142">
                <a:tc>
                  <a:txBody>
                    <a:bodyPr/>
                    <a:lstStyle/>
                    <a:p>
                      <a:pPr marL="0" marR="0">
                        <a:lnSpc>
                          <a:spcPct val="115000"/>
                        </a:lnSpc>
                        <a:spcAft>
                          <a:spcPts val="800"/>
                        </a:spcAft>
                        <a:buNone/>
                      </a:pPr>
                      <a:r>
                        <a:rPr lang="en-US" sz="1800" b="0" kern="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rPr>
                        <a:t>PI (Physical Impairment)</a:t>
                      </a:r>
                      <a:endParaRPr lang="en-US" sz="1800" b="0" kern="10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r">
                        <a:lnSpc>
                          <a:spcPct val="115000"/>
                        </a:lnSpc>
                        <a:spcAft>
                          <a:spcPts val="800"/>
                        </a:spcAft>
                        <a:buNone/>
                      </a:pPr>
                      <a:r>
                        <a:rPr lang="en-US" sz="1800" kern="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rPr>
                        <a:t>8,562</a:t>
                      </a:r>
                      <a:endParaRPr lang="en-US" sz="1800" kern="10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623548647"/>
                  </a:ext>
                </a:extLst>
              </a:tr>
              <a:tr h="311142">
                <a:tc>
                  <a:txBody>
                    <a:bodyPr/>
                    <a:lstStyle/>
                    <a:p>
                      <a:pPr marL="0" marR="0">
                        <a:lnSpc>
                          <a:spcPct val="115000"/>
                        </a:lnSpc>
                        <a:spcAft>
                          <a:spcPts val="800"/>
                        </a:spcAft>
                        <a:buNone/>
                      </a:pPr>
                      <a:r>
                        <a:rPr lang="en-US" sz="1800" b="0" kern="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rPr>
                        <a:t>CI (Cognitive Impairment)</a:t>
                      </a:r>
                      <a:endParaRPr lang="en-US" sz="1800" b="0" kern="10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r">
                        <a:lnSpc>
                          <a:spcPct val="115000"/>
                        </a:lnSpc>
                        <a:spcAft>
                          <a:spcPts val="800"/>
                        </a:spcAft>
                        <a:buNone/>
                      </a:pPr>
                      <a:r>
                        <a:rPr lang="en-US" sz="1800" kern="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rPr>
                        <a:t>8,910</a:t>
                      </a:r>
                      <a:endParaRPr lang="en-US" sz="1800" kern="10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865129821"/>
                  </a:ext>
                </a:extLst>
              </a:tr>
              <a:tr h="408757">
                <a:tc>
                  <a:txBody>
                    <a:bodyPr/>
                    <a:lstStyle/>
                    <a:p>
                      <a:pPr marL="0" marR="0">
                        <a:lnSpc>
                          <a:spcPct val="115000"/>
                        </a:lnSpc>
                        <a:spcAft>
                          <a:spcPts val="800"/>
                        </a:spcAft>
                        <a:buNone/>
                      </a:pPr>
                      <a:r>
                        <a:rPr lang="en-US" sz="1800" b="0" kern="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rPr>
                        <a:t>BVI (Blind &amp; Visual Impairment)</a:t>
                      </a:r>
                      <a:endParaRPr lang="en-US" sz="1800" b="0" kern="10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r">
                        <a:lnSpc>
                          <a:spcPct val="115000"/>
                        </a:lnSpc>
                        <a:spcAft>
                          <a:spcPts val="800"/>
                        </a:spcAft>
                        <a:buNone/>
                      </a:pPr>
                      <a:r>
                        <a:rPr lang="en-US" sz="1800" kern="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rPr>
                        <a:t>1,032</a:t>
                      </a:r>
                      <a:endParaRPr lang="en-US" sz="1800" kern="10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607087125"/>
                  </a:ext>
                </a:extLst>
              </a:tr>
              <a:tr h="311142">
                <a:tc>
                  <a:txBody>
                    <a:bodyPr/>
                    <a:lstStyle/>
                    <a:p>
                      <a:pPr marL="0" marR="0">
                        <a:lnSpc>
                          <a:spcPct val="115000"/>
                        </a:lnSpc>
                        <a:spcAft>
                          <a:spcPts val="800"/>
                        </a:spcAft>
                        <a:buNone/>
                      </a:pPr>
                      <a:r>
                        <a:rPr lang="en-US" sz="1800" b="0" kern="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rPr>
                        <a:t>ASD (Autism Spectrum Disorder)</a:t>
                      </a:r>
                      <a:endParaRPr lang="en-US" sz="1800" b="0" kern="10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r">
                        <a:lnSpc>
                          <a:spcPct val="115000"/>
                        </a:lnSpc>
                        <a:spcAft>
                          <a:spcPts val="800"/>
                        </a:spcAft>
                        <a:buNone/>
                      </a:pPr>
                      <a:r>
                        <a:rPr lang="en-US" sz="1800" kern="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rPr>
                        <a:t>2,318</a:t>
                      </a:r>
                      <a:endParaRPr lang="en-US" sz="1800" kern="10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263666227"/>
                  </a:ext>
                </a:extLst>
              </a:tr>
              <a:tr h="311142">
                <a:tc>
                  <a:txBody>
                    <a:bodyPr/>
                    <a:lstStyle/>
                    <a:p>
                      <a:pPr marL="0" marR="0">
                        <a:lnSpc>
                          <a:spcPct val="115000"/>
                        </a:lnSpc>
                        <a:spcAft>
                          <a:spcPts val="800"/>
                        </a:spcAft>
                        <a:buNone/>
                      </a:pPr>
                      <a:r>
                        <a:rPr lang="en-US" sz="1800" b="0" kern="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rPr>
                        <a:t>ADHD </a:t>
                      </a:r>
                      <a:endParaRPr lang="en-US" sz="1800" b="0" kern="10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r">
                        <a:lnSpc>
                          <a:spcPct val="115000"/>
                        </a:lnSpc>
                        <a:spcAft>
                          <a:spcPts val="800"/>
                        </a:spcAft>
                        <a:buNone/>
                      </a:pPr>
                      <a:r>
                        <a:rPr lang="en-US" sz="1800" kern="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rPr>
                        <a:t>2,933</a:t>
                      </a:r>
                      <a:endParaRPr lang="en-US" sz="1800" kern="10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3779669876"/>
                  </a:ext>
                </a:extLst>
              </a:tr>
              <a:tr h="311142">
                <a:tc>
                  <a:txBody>
                    <a:bodyPr/>
                    <a:lstStyle/>
                    <a:p>
                      <a:pPr marL="0" marR="0">
                        <a:lnSpc>
                          <a:spcPct val="115000"/>
                        </a:lnSpc>
                        <a:spcAft>
                          <a:spcPts val="800"/>
                        </a:spcAft>
                        <a:buNone/>
                      </a:pPr>
                      <a:r>
                        <a:rPr lang="en-US" sz="1800" b="0" kern="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rPr>
                        <a:t>TBI (Traumatic Brain Injury)</a:t>
                      </a:r>
                      <a:endParaRPr lang="en-US" sz="1800" b="0" kern="10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r">
                        <a:lnSpc>
                          <a:spcPct val="115000"/>
                        </a:lnSpc>
                        <a:spcAft>
                          <a:spcPts val="800"/>
                        </a:spcAft>
                        <a:buNone/>
                      </a:pPr>
                      <a:r>
                        <a:rPr lang="en-US" sz="1800" kern="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rPr>
                        <a:t>525</a:t>
                      </a:r>
                      <a:endParaRPr lang="en-US" sz="1800" kern="10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545037222"/>
                  </a:ext>
                </a:extLst>
              </a:tr>
              <a:tr h="311142">
                <a:tc>
                  <a:txBody>
                    <a:bodyPr/>
                    <a:lstStyle/>
                    <a:p>
                      <a:pPr marL="0" marR="0">
                        <a:lnSpc>
                          <a:spcPct val="115000"/>
                        </a:lnSpc>
                        <a:spcAft>
                          <a:spcPts val="800"/>
                        </a:spcAft>
                        <a:buNone/>
                      </a:pPr>
                      <a:r>
                        <a:rPr lang="en-US" sz="1800" b="0" kern="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rPr>
                        <a:t>Substance Abuse</a:t>
                      </a:r>
                      <a:endParaRPr lang="en-US" sz="1800" b="0" kern="10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r">
                        <a:lnSpc>
                          <a:spcPct val="115000"/>
                        </a:lnSpc>
                        <a:spcAft>
                          <a:spcPts val="800"/>
                        </a:spcAft>
                        <a:buNone/>
                      </a:pPr>
                      <a:r>
                        <a:rPr lang="en-US" sz="1800" kern="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rPr>
                        <a:t>3,978</a:t>
                      </a:r>
                      <a:endParaRPr lang="en-US" sz="1800" kern="10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44446975"/>
                  </a:ext>
                </a:extLst>
              </a:tr>
              <a:tr h="311142">
                <a:tc>
                  <a:txBody>
                    <a:bodyPr/>
                    <a:lstStyle/>
                    <a:p>
                      <a:pPr marL="0" marR="0">
                        <a:lnSpc>
                          <a:spcPct val="115000"/>
                        </a:lnSpc>
                        <a:spcAft>
                          <a:spcPts val="800"/>
                        </a:spcAft>
                        <a:buNone/>
                      </a:pPr>
                      <a:r>
                        <a:rPr lang="en-US" sz="1800" b="1" kern="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rPr>
                        <a:t>Overall</a:t>
                      </a:r>
                      <a:endParaRPr lang="en-US" sz="1800" b="1" kern="10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chemeClr val="accent2">
                        <a:lumMod val="75000"/>
                        <a:alpha val="20000"/>
                      </a:schemeClr>
                    </a:solidFill>
                  </a:tcPr>
                </a:tc>
                <a:tc>
                  <a:txBody>
                    <a:bodyPr/>
                    <a:lstStyle/>
                    <a:p>
                      <a:pPr marL="0" marR="0" algn="r">
                        <a:lnSpc>
                          <a:spcPct val="115000"/>
                        </a:lnSpc>
                        <a:spcAft>
                          <a:spcPts val="800"/>
                        </a:spcAft>
                        <a:buNone/>
                      </a:pPr>
                      <a:r>
                        <a:rPr lang="en-US" sz="1800" b="1" kern="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rPr>
                        <a:t>36,467</a:t>
                      </a:r>
                      <a:endParaRPr lang="en-US" sz="1800" b="1" kern="100" dirty="0">
                        <a:solidFill>
                          <a:sysClr val="windowText" lastClr="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solidFill>
                      <a:schemeClr val="accent2">
                        <a:lumMod val="75000"/>
                        <a:alpha val="20000"/>
                      </a:schemeClr>
                    </a:solidFill>
                  </a:tcPr>
                </a:tc>
                <a:extLst>
                  <a:ext uri="{0D108BD9-81ED-4DB2-BD59-A6C34878D82A}">
                    <a16:rowId xmlns:a16="http://schemas.microsoft.com/office/drawing/2014/main" val="36758559"/>
                  </a:ext>
                </a:extLst>
              </a:tr>
            </a:tbl>
          </a:graphicData>
        </a:graphic>
      </p:graphicFrame>
      <p:sp>
        <p:nvSpPr>
          <p:cNvPr id="4" name="Slide Number Placeholder 3">
            <a:extLst>
              <a:ext uri="{FF2B5EF4-FFF2-40B4-BE49-F238E27FC236}">
                <a16:creationId xmlns:a16="http://schemas.microsoft.com/office/drawing/2014/main" id="{DB2F9625-6A3E-C422-CDDE-10CDE53B1C46}"/>
              </a:ext>
            </a:extLst>
          </p:cNvPr>
          <p:cNvSpPr>
            <a:spLocks noGrp="1"/>
          </p:cNvSpPr>
          <p:nvPr>
            <p:ph type="sldNum" sz="quarter" idx="12"/>
          </p:nvPr>
        </p:nvSpPr>
        <p:spPr/>
        <p:txBody>
          <a:bodyPr/>
          <a:lstStyle/>
          <a:p>
            <a:fld id="{9E519841-B96A-4DD9-B158-9961937F6A4E}" type="slidenum">
              <a:rPr lang="en-US" smtClean="0"/>
              <a:pPr/>
              <a:t>9</a:t>
            </a:fld>
            <a:endParaRPr lang="en-US" dirty="0"/>
          </a:p>
        </p:txBody>
      </p:sp>
    </p:spTree>
    <p:custDataLst>
      <p:tags r:id="rId1"/>
    </p:custDataLst>
    <p:extLst>
      <p:ext uri="{BB962C8B-B14F-4D97-AF65-F5344CB8AC3E}">
        <p14:creationId xmlns:p14="http://schemas.microsoft.com/office/powerpoint/2010/main" val="30080870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0"/>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Focus">
  <a:themeElements>
    <a:clrScheme name="Focus">
      <a:dk1>
        <a:sysClr val="windowText" lastClr="000000"/>
      </a:dk1>
      <a:lt1>
        <a:sysClr val="window" lastClr="FFFFFF"/>
      </a:lt1>
      <a:dk2>
        <a:srgbClr val="0064E2"/>
      </a:dk2>
      <a:lt2>
        <a:srgbClr val="B5D2F5"/>
      </a:lt2>
      <a:accent1>
        <a:srgbClr val="FFB91D"/>
      </a:accent1>
      <a:accent2>
        <a:srgbClr val="F97817"/>
      </a:accent2>
      <a:accent3>
        <a:srgbClr val="6DE304"/>
      </a:accent3>
      <a:accent4>
        <a:srgbClr val="FF0000"/>
      </a:accent4>
      <a:accent5>
        <a:srgbClr val="732BEA"/>
      </a:accent5>
      <a:accent6>
        <a:srgbClr val="C913AD"/>
      </a:accent6>
      <a:hlink>
        <a:srgbClr val="FFE400"/>
      </a:hlink>
      <a:folHlink>
        <a:srgbClr val="A3EC62"/>
      </a:folHlink>
    </a:clrScheme>
    <a:fontScheme name="Focus">
      <a:majorFont>
        <a:latin typeface="Corbel"/>
        <a:ea typeface=""/>
        <a:cs typeface=""/>
        <a:font script="Jpan" typeface="ＭＳ ゴシック"/>
      </a:majorFont>
      <a:minorFont>
        <a:latin typeface="Corbel"/>
        <a:ea typeface=""/>
        <a:cs typeface=""/>
        <a:font script="Jpan" typeface="ＭＳ ゴシック"/>
      </a:minorFont>
    </a:fontScheme>
    <a:fmtScheme name="Focus">
      <a:fillStyleLst>
        <a:solidFill>
          <a:schemeClr val="phClr"/>
        </a:solidFill>
        <a:solidFill>
          <a:schemeClr val="phClr"/>
        </a:solidFill>
        <a:solidFill>
          <a:schemeClr val="phClr">
            <a:satMod val="150000"/>
          </a:schemeClr>
        </a:solidFill>
      </a:fillStyleLst>
      <a:lnStyleLst>
        <a:ln w="19050" cap="flat" cmpd="sng" algn="ctr">
          <a:solidFill>
            <a:schemeClr val="phClr">
              <a:shade val="95000"/>
              <a:satMod val="105000"/>
            </a:schemeClr>
          </a:solidFill>
          <a:prstDash val="solid"/>
        </a:ln>
        <a:ln w="38100" cap="flat" cmpd="sng" algn="ctr">
          <a:solidFill>
            <a:schemeClr val="phClr"/>
          </a:solidFill>
          <a:prstDash val="solid"/>
        </a:ln>
        <a:ln w="508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101600" dist="63500" dir="4200000" algn="br" rotWithShape="0">
              <a:srgbClr val="000000">
                <a:alpha val="50000"/>
              </a:srgbClr>
            </a:outerShdw>
          </a:effectLst>
        </a:effectStyle>
        <a:effectStyle>
          <a:effectLst>
            <a:glow rad="101600">
              <a:schemeClr val="lt1">
                <a:alpha val="40000"/>
              </a:schemeClr>
            </a:glow>
          </a:effectLst>
          <a:scene3d>
            <a:camera prst="orthographicFront">
              <a:rot lat="0" lon="0" rev="0"/>
            </a:camera>
            <a:lightRig rig="soft" dir="r">
              <a:rot lat="0" lon="0" rev="5400000"/>
            </a:lightRig>
          </a:scene3d>
          <a:sp3d prstMaterial="softmetal">
            <a:bevelT w="31750" h="63500"/>
          </a:sp3d>
        </a:effectStyle>
      </a:effectStyleLst>
      <a:bgFillStyleLst>
        <a:blipFill rotWithShape="1">
          <a:blip xmlns:r="http://schemas.openxmlformats.org/officeDocument/2006/relationships" r:embed="rId1">
            <a:duotone>
              <a:schemeClr val="phClr">
                <a:tint val="80000"/>
                <a:shade val="10000"/>
                <a:satMod val="250000"/>
              </a:schemeClr>
              <a:schemeClr val="phClr">
                <a:tint val="70000"/>
                <a:alpha val="80000"/>
                <a:satMod val="250000"/>
              </a:schemeClr>
            </a:duotone>
          </a:blip>
          <a:stretch/>
        </a:blipFill>
        <a:blipFill rotWithShape="1">
          <a:blip xmlns:r="http://schemas.openxmlformats.org/officeDocument/2006/relationships" r:embed="rId2">
            <a:duotone>
              <a:schemeClr val="phClr">
                <a:tint val="80000"/>
                <a:shade val="10000"/>
                <a:satMod val="250000"/>
              </a:schemeClr>
              <a:schemeClr val="phClr">
                <a:tint val="70000"/>
                <a:alpha val="80000"/>
                <a:satMod val="250000"/>
              </a:schemeClr>
            </a:duotone>
          </a:blip>
          <a:stretch/>
        </a:blipFill>
        <a:blipFill rotWithShape="1">
          <a:blip xmlns:r="http://schemas.openxmlformats.org/officeDocument/2006/relationships" r:embed="rId3">
            <a:duotone>
              <a:schemeClr val="phClr">
                <a:tint val="80000"/>
                <a:shade val="10000"/>
                <a:satMod val="250000"/>
              </a:schemeClr>
              <a:schemeClr val="phClr">
                <a:tint val="70000"/>
                <a:alpha val="80000"/>
                <a:satMod val="2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ba7d84b-d7bd-46b4-a66c-7a610aef47b7" xsi:nil="true"/>
    <lcf76f155ced4ddcb4097134ff3c332f xmlns="54a9d15e-ee5c-48f1-9d99-365d542a991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1AB4CD10FCCE840A9F7A60CFEA07643" ma:contentTypeVersion="18" ma:contentTypeDescription="Create a new document." ma:contentTypeScope="" ma:versionID="1bb073449d652e01abff18e6d9e41f0e">
  <xsd:schema xmlns:xsd="http://www.w3.org/2001/XMLSchema" xmlns:xs="http://www.w3.org/2001/XMLSchema" xmlns:p="http://schemas.microsoft.com/office/2006/metadata/properties" xmlns:ns2="54a9d15e-ee5c-48f1-9d99-365d542a9913" xmlns:ns3="4ba7d84b-d7bd-46b4-a66c-7a610aef47b7" targetNamespace="http://schemas.microsoft.com/office/2006/metadata/properties" ma:root="true" ma:fieldsID="75a8fac8556fc29fe713774c24d540f2" ns2:_="" ns3:_="">
    <xsd:import namespace="54a9d15e-ee5c-48f1-9d99-365d542a9913"/>
    <xsd:import namespace="4ba7d84b-d7bd-46b4-a66c-7a610aef47b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a9d15e-ee5c-48f1-9d99-365d542a99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3db4deb-8d57-425f-b55a-80c757add84c"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ba7d84b-d7bd-46b4-a66c-7a610aef47b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5f04fa3-e4a5-44fd-aa02-cf510cf6520a}" ma:internalName="TaxCatchAll" ma:showField="CatchAllData" ma:web="4ba7d84b-d7bd-46b4-a66c-7a610aef47b7">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E0F946E-3654-4B87-9950-4334DAD9AE7A}">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54a9d15e-ee5c-48f1-9d99-365d542a9913"/>
    <ds:schemaRef ds:uri="http://purl.org/dc/elements/1.1/"/>
    <ds:schemaRef ds:uri="http://schemas.microsoft.com/office/2006/metadata/properties"/>
    <ds:schemaRef ds:uri="4ba7d84b-d7bd-46b4-a66c-7a610aef47b7"/>
    <ds:schemaRef ds:uri="http://www.w3.org/XML/1998/namespace"/>
    <ds:schemaRef ds:uri="http://purl.org/dc/dcmitype/"/>
  </ds:schemaRefs>
</ds:datastoreItem>
</file>

<file path=customXml/itemProps2.xml><?xml version="1.0" encoding="utf-8"?>
<ds:datastoreItem xmlns:ds="http://schemas.openxmlformats.org/officeDocument/2006/customXml" ds:itemID="{CE267C8A-3104-4DDC-8F15-7CC7D8744D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4a9d15e-ee5c-48f1-9d99-365d542a9913"/>
    <ds:schemaRef ds:uri="4ba7d84b-d7bd-46b4-a66c-7a610aef47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1A396BD-894D-4679-BA8F-A80BAAEC614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Focus.thmx</Template>
  <TotalTime>29691</TotalTime>
  <Words>2017</Words>
  <Application>Microsoft Office PowerPoint</Application>
  <PresentationFormat>On-screen Show (4:3)</PresentationFormat>
  <Paragraphs>274</Paragraphs>
  <Slides>20</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Corbel</vt:lpstr>
      <vt:lpstr>Corbel (Body)</vt:lpstr>
      <vt:lpstr>Courier New</vt:lpstr>
      <vt:lpstr>Wingdings</vt:lpstr>
      <vt:lpstr>Focus</vt:lpstr>
      <vt:lpstr>Zoom Meeting with Stakeholders</vt:lpstr>
      <vt:lpstr>VR-ROI Project Team</vt:lpstr>
      <vt:lpstr>Objectives for Today</vt:lpstr>
      <vt:lpstr>Agenda for Today</vt:lpstr>
      <vt:lpstr>Poll: Who is with us today?  Select the option that best describes your current role</vt:lpstr>
      <vt:lpstr>Some Background About the VR – ROI Approach (1 of 3)</vt:lpstr>
      <vt:lpstr>Some Background About the VR – ROI Approach (2 of 3)</vt:lpstr>
      <vt:lpstr>Some Background: Outcomes (3 of 3)</vt:lpstr>
      <vt:lpstr>Updated Data from NC (1 of 2)</vt:lpstr>
      <vt:lpstr>Updated Data from NC (2 of 2)</vt:lpstr>
      <vt:lpstr> Measures of Rapid Engagement (1 of 2) All 2018 Applicants </vt:lpstr>
      <vt:lpstr>Measures of Rapid Engagement  (2 of 2)</vt:lpstr>
      <vt:lpstr>Measures of Service Intensity (1 of 2)</vt:lpstr>
      <vt:lpstr>Measures of Service Intensity (2 of 2): 4,942 VR applicants with a Cognitive Impairment</vt:lpstr>
      <vt:lpstr>Simplified Model (1 of 4)</vt:lpstr>
      <vt:lpstr>Simplified Model (2 of 4)</vt:lpstr>
      <vt:lpstr>Simplified Model (3 of 4)</vt:lpstr>
      <vt:lpstr>Simplified Model (4 of 4)</vt:lpstr>
      <vt:lpstr>Challenges in Estimating Service Impacts</vt:lpstr>
      <vt:lpstr>Wrap-up &amp;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Communication]</dc:title>
  <dc:creator>jkester</dc:creator>
  <cp:lastModifiedBy>Theresa Kulow</cp:lastModifiedBy>
  <cp:revision>778</cp:revision>
  <cp:lastPrinted>2024-05-08T13:42:51Z</cp:lastPrinted>
  <dcterms:created xsi:type="dcterms:W3CDTF">2015-07-06T13:33:01Z</dcterms:created>
  <dcterms:modified xsi:type="dcterms:W3CDTF">2025-10-21T20:42:52Z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TC103852691033</vt:lpwstr>
  </property>
  <property fmtid="{D5CDD505-2E9C-101B-9397-08002B2CF9AE}" pid="3" name="_AdHocReviewCycleID">
    <vt:i4>-210859029</vt:i4>
  </property>
  <property fmtid="{D5CDD505-2E9C-101B-9397-08002B2CF9AE}" pid="4" name="_NewReviewCycle">
    <vt:lpwstr/>
  </property>
  <property fmtid="{D5CDD505-2E9C-101B-9397-08002B2CF9AE}" pid="5" name="_EmailSubject">
    <vt:lpwstr>"Final" slide deck</vt:lpwstr>
  </property>
  <property fmtid="{D5CDD505-2E9C-101B-9397-08002B2CF9AE}" pid="6" name="_AuthorEmail">
    <vt:lpwstr>rschmidt@richmond.edu</vt:lpwstr>
  </property>
  <property fmtid="{D5CDD505-2E9C-101B-9397-08002B2CF9AE}" pid="7" name="_AuthorEmailDisplayName">
    <vt:lpwstr>rschmidt@richmond.edu</vt:lpwstr>
  </property>
  <property fmtid="{D5CDD505-2E9C-101B-9397-08002B2CF9AE}" pid="8" name="ArticulateGUID">
    <vt:lpwstr>7E87BC36-B126-43B5-978D-4FCA4659C4F4</vt:lpwstr>
  </property>
  <property fmtid="{D5CDD505-2E9C-101B-9397-08002B2CF9AE}" pid="9" name="ArticulatePath">
    <vt:lpwstr>10-23-2025 Stakeholder (v2)</vt:lpwstr>
  </property>
  <property fmtid="{D5CDD505-2E9C-101B-9397-08002B2CF9AE}" pid="10" name="ContentTypeId">
    <vt:lpwstr>0x010100A1AB4CD10FCCE840A9F7A60CFEA07643</vt:lpwstr>
  </property>
  <property fmtid="{D5CDD505-2E9C-101B-9397-08002B2CF9AE}" pid="11" name="MediaServiceImageTags">
    <vt:lpwstr/>
  </property>
  <property fmtid="{D5CDD505-2E9C-101B-9397-08002B2CF9AE}" pid="12" name="_PreviousAdHocReviewCycleID">
    <vt:i4>1262839415</vt:i4>
  </property>
</Properties>
</file>